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8" r:id="rId2"/>
  </p:sldMasterIdLst>
  <p:notesMasterIdLst>
    <p:notesMasterId r:id="rId17"/>
  </p:notesMasterIdLst>
  <p:sldIdLst>
    <p:sldId id="256" r:id="rId3"/>
    <p:sldId id="290" r:id="rId4"/>
    <p:sldId id="272" r:id="rId5"/>
    <p:sldId id="273" r:id="rId6"/>
    <p:sldId id="274" r:id="rId7"/>
    <p:sldId id="275" r:id="rId8"/>
    <p:sldId id="287" r:id="rId9"/>
    <p:sldId id="278" r:id="rId10"/>
    <p:sldId id="276" r:id="rId11"/>
    <p:sldId id="277" r:id="rId12"/>
    <p:sldId id="268" r:id="rId13"/>
    <p:sldId id="279" r:id="rId14"/>
    <p:sldId id="288" r:id="rId15"/>
    <p:sldId id="289" r:id="rId16"/>
  </p:sldIdLst>
  <p:sldSz cx="12192000" cy="6858000"/>
  <p:notesSz cx="6797675" cy="9926638"/>
  <p:embeddedFontLst>
    <p:embeddedFont>
      <p:font typeface="Bree Serif" panose="02000503040000020004" pitchFamily="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Roboto" panose="02000000000000000000" pitchFamily="2" charset="0"/>
      <p:regular r:id="rId25"/>
      <p:bold r:id="rId26"/>
      <p:italic r:id="rId27"/>
      <p:boldItalic r:id="rId2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13" userDrawn="1">
          <p15:clr>
            <a:srgbClr val="A4A3A4"/>
          </p15:clr>
        </p15:guide>
        <p15:guide id="3" pos="7401" userDrawn="1">
          <p15:clr>
            <a:srgbClr val="A4A3A4"/>
          </p15:clr>
        </p15:guide>
        <p15:guide id="4" orient="horz" pos="1071" userDrawn="1">
          <p15:clr>
            <a:srgbClr val="A4A3A4"/>
          </p15:clr>
        </p15:guide>
        <p15:guide id="5" orient="horz"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Kraak (Stimular)" initials="IK(" lastIdx="8" clrIdx="0">
    <p:extLst>
      <p:ext uri="{19B8F6BF-5375-455C-9EA6-DF929625EA0E}">
        <p15:presenceInfo xmlns:p15="http://schemas.microsoft.com/office/powerpoint/2012/main" userId="S-1-5-21-3441848071-1819281627-1707445396-1160" providerId="AD"/>
      </p:ext>
    </p:extLst>
  </p:cmAuthor>
  <p:cmAuthor id="2" name="Esther de Groot (Stimular)" initials="EdG(" lastIdx="11" clrIdx="1">
    <p:extLst>
      <p:ext uri="{19B8F6BF-5375-455C-9EA6-DF929625EA0E}">
        <p15:presenceInfo xmlns:p15="http://schemas.microsoft.com/office/powerpoint/2012/main" userId="S-1-5-21-3441848071-1819281627-1707445396-1190" providerId="AD"/>
      </p:ext>
    </p:extLst>
  </p:cmAuthor>
  <p:cmAuthor id="3" name="Anouk Schrauwen (Stimular)" initials="AS(" lastIdx="10" clrIdx="2">
    <p:extLst>
      <p:ext uri="{19B8F6BF-5375-455C-9EA6-DF929625EA0E}">
        <p15:presenceInfo xmlns:p15="http://schemas.microsoft.com/office/powerpoint/2012/main" userId="S-1-5-21-3441848071-1819281627-1707445396-1159" providerId="AD"/>
      </p:ext>
    </p:extLst>
  </p:cmAuthor>
  <p:cmAuthor id="4" name="Froukje Stoffelsma (Stimular)" initials="FS(" lastIdx="3" clrIdx="3">
    <p:extLst>
      <p:ext uri="{19B8F6BF-5375-455C-9EA6-DF929625EA0E}">
        <p15:presenceInfo xmlns:p15="http://schemas.microsoft.com/office/powerpoint/2012/main" userId="S-1-5-21-3441848071-1819281627-1707445396-1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2966" autoAdjust="0"/>
  </p:normalViewPr>
  <p:slideViewPr>
    <p:cSldViewPr snapToGrid="0" snapToObjects="1">
      <p:cViewPr varScale="1">
        <p:scale>
          <a:sx n="62" d="100"/>
          <a:sy n="62" d="100"/>
        </p:scale>
        <p:origin x="1542" y="72"/>
      </p:cViewPr>
      <p:guideLst>
        <p:guide orient="horz" pos="2160"/>
        <p:guide pos="3613"/>
        <p:guide pos="7401"/>
        <p:guide orient="horz" pos="1071"/>
        <p:guide orient="horz" pos="38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7B6498A9-585D-D247-9BA2-8709452C4B08}" type="datetimeFigureOut">
              <a:rPr lang="nl-NL" smtClean="0"/>
              <a:t>21-11-2022</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266C7F07-68C4-EE44-A660-C0A6F237DB82}" type="slidenum">
              <a:rPr lang="nl-NL" smtClean="0"/>
              <a:t>‹nr.›</a:t>
            </a:fld>
            <a:endParaRPr lang="nl-NL"/>
          </a:p>
        </p:txBody>
      </p:sp>
    </p:spTree>
    <p:extLst>
      <p:ext uri="{BB962C8B-B14F-4D97-AF65-F5344CB8AC3E}">
        <p14:creationId xmlns:p14="http://schemas.microsoft.com/office/powerpoint/2010/main" val="132984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Basispresentatie voor aanbieders van de Milieubarometer of het Milieubarometer startabonnement.</a:t>
            </a:r>
          </a:p>
          <a:p>
            <a:r>
              <a:rPr lang="nl-NL" dirty="0"/>
              <a:t>Vragen: neem contact op met Stimular: mail@stimular.nl of 010-238 28 28</a:t>
            </a:r>
          </a:p>
          <a:p>
            <a:r>
              <a:rPr lang="nl-NL"/>
              <a:t>Vraag naar: </a:t>
            </a:r>
            <a:r>
              <a:rPr lang="nl-NL" dirty="0"/>
              <a:t>Froukje Stoffelsma, </a:t>
            </a:r>
            <a:r>
              <a:rPr lang="nl-NL"/>
              <a:t>Anouk Schrauwen of </a:t>
            </a:r>
            <a:r>
              <a:rPr lang="nl-NL" dirty="0"/>
              <a:t>Marijke Heggers.</a:t>
            </a:r>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a:t>
            </a:fld>
            <a:endParaRPr lang="nl-NL"/>
          </a:p>
        </p:txBody>
      </p:sp>
    </p:spTree>
    <p:extLst>
      <p:ext uri="{BB962C8B-B14F-4D97-AF65-F5344CB8AC3E}">
        <p14:creationId xmlns:p14="http://schemas.microsoft.com/office/powerpoint/2010/main" val="73952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bij het aanmaken van de Milieubarometer een branche wordt ingevuld, worden automatisch de milieuthema’s en onderdelen geselecteerd die voor deze branche het meest relevant zijn. Die maakt het invullen makkelijk en scheelt tijd in uitzoeken welke gegevens wel of niet nodig zijn.</a:t>
            </a:r>
          </a:p>
          <a:p>
            <a:endParaRPr lang="nl-NL" dirty="0"/>
          </a:p>
          <a:p>
            <a:r>
              <a:rPr lang="nl-NL" dirty="0"/>
              <a:t>De grafieken kunnen per thema worden vergeleken met het branchegemiddelde (recente benchmarks uitgevoerd door Stimular op basis van ingevulde barometers). </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10</a:t>
            </a:fld>
            <a:endParaRPr lang="nl-NL"/>
          </a:p>
        </p:txBody>
      </p:sp>
    </p:spTree>
    <p:extLst>
      <p:ext uri="{BB962C8B-B14F-4D97-AF65-F5344CB8AC3E}">
        <p14:creationId xmlns:p14="http://schemas.microsoft.com/office/powerpoint/2010/main" val="119613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11</a:t>
            </a:fld>
            <a:endParaRPr lang="nl-NL"/>
          </a:p>
        </p:txBody>
      </p:sp>
    </p:spTree>
    <p:extLst>
      <p:ext uri="{BB962C8B-B14F-4D97-AF65-F5344CB8AC3E}">
        <p14:creationId xmlns:p14="http://schemas.microsoft.com/office/powerpoint/2010/main" val="327986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kosten voor het Milieubarometer-abonnement kunnen laag worden gehouden omdat Stichting </a:t>
            </a:r>
            <a:r>
              <a:rPr lang="nl-NL" dirty="0" err="1"/>
              <a:t>Stimular</a:t>
            </a:r>
            <a:r>
              <a:rPr lang="nl-NL" dirty="0"/>
              <a:t> het alleen gebruikt om hiermee de ontwikkelingskosten te dekken. Zo is het instrument voor alle ondernemers toegankelijk.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Prijzen volgens prijspeil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Eventueel noemen:</a:t>
            </a:r>
            <a:r>
              <a:rPr lang="nl-NL" dirty="0"/>
              <a:t> </a:t>
            </a:r>
            <a:r>
              <a:rPr lang="nl-NL" i="1" dirty="0"/>
              <a:t>30% korting hij het afsluiten van een abonnement via een zelfstandig adviseur.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Tientallen gemeentes bieden een mooie startdeal aan voor ondernemers, het </a:t>
            </a:r>
            <a:r>
              <a:rPr lang="nl-NL" dirty="0" err="1"/>
              <a:t>zgn</a:t>
            </a:r>
            <a:r>
              <a:rPr lang="nl-NL" dirty="0"/>
              <a:t> ‘gratis start-abonnement’. In de deelnemende gemeentes is het mogelijk om gratis met de Milieubarometer te starten en deze een</a:t>
            </a:r>
            <a:r>
              <a:rPr lang="nl-NL" dirty="0">
                <a:highlight>
                  <a:srgbClr val="FFFF00"/>
                </a:highlight>
              </a:rPr>
              <a:t> jaar </a:t>
            </a:r>
            <a:r>
              <a:rPr lang="nl-NL" dirty="0"/>
              <a:t>kosteloos te gebruiken.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Leden van het Milieu Platform Zorgsector kunnen ook gebruik maken van het gratis startabonnement.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Mocht je de smaak te pakken hebben en daarna verder willen gaan, dan kost dat slechts  85,- per jaar per vestiging.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Dus volg de honderden bedrijven die je al voorgingen en ga aan de slag met de Milieubarometer! </a:t>
            </a:r>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12</a:t>
            </a:fld>
            <a:endParaRPr lang="nl-NL"/>
          </a:p>
        </p:txBody>
      </p:sp>
    </p:spTree>
    <p:extLst>
      <p:ext uri="{BB962C8B-B14F-4D97-AF65-F5344CB8AC3E}">
        <p14:creationId xmlns:p14="http://schemas.microsoft.com/office/powerpoint/2010/main" val="192399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Kortom: </a:t>
            </a:r>
            <a:r>
              <a:rPr lang="nl-NL" b="1" dirty="0"/>
              <a:t>de 1</a:t>
            </a:r>
            <a:r>
              <a:rPr lang="nl-NL" b="1" baseline="30000" dirty="0"/>
              <a:t>e</a:t>
            </a:r>
            <a:r>
              <a:rPr lang="nl-NL" b="1" dirty="0"/>
              <a:t> stap naar verduurzaming zet je met de Milieubarometer</a:t>
            </a:r>
            <a:r>
              <a:rPr lang="nl-NL" dirty="0"/>
              <a:t>!</a:t>
            </a:r>
          </a:p>
          <a:p>
            <a:r>
              <a:rPr lang="nl-NL" b="1" dirty="0"/>
              <a:t>Meld je </a:t>
            </a:r>
            <a:r>
              <a:rPr lang="nl-NL" dirty="0"/>
              <a:t>aan via de website/adviseur/gemeente en </a:t>
            </a:r>
            <a:r>
              <a:rPr lang="nl-NL" b="1" dirty="0"/>
              <a:t>start met het verzamelen van gegevens </a:t>
            </a:r>
            <a:r>
              <a:rPr lang="nl-NL" dirty="0"/>
              <a:t>of </a:t>
            </a:r>
            <a:r>
              <a:rPr lang="nl-NL" b="1" dirty="0"/>
              <a:t>lees meer </a:t>
            </a:r>
            <a:r>
              <a:rPr lang="nl-NL" dirty="0"/>
              <a:t>over de tool op de Milieubarometer website.</a:t>
            </a:r>
            <a:br>
              <a:rPr lang="nl-NL" dirty="0"/>
            </a:br>
            <a:endParaRPr lang="nl-NL" dirty="0"/>
          </a:p>
          <a:p>
            <a:r>
              <a:rPr lang="nl-NL" dirty="0"/>
              <a:t>De Milieubarometer is zó opgezet dat je er zelf mee aan de slag kan.</a:t>
            </a:r>
          </a:p>
          <a:p>
            <a:r>
              <a:rPr lang="nl-NL" dirty="0"/>
              <a:t>Er is een uitgebreide </a:t>
            </a:r>
            <a:r>
              <a:rPr lang="nl-NL" b="1" dirty="0"/>
              <a:t>online handleiding met FAQ </a:t>
            </a:r>
            <a:r>
              <a:rPr lang="nl-NL" dirty="0"/>
              <a:t>en er zijn korte </a:t>
            </a:r>
            <a:r>
              <a:rPr lang="nl-NL" b="1" dirty="0"/>
              <a:t>tutorial video’s</a:t>
            </a:r>
            <a:r>
              <a:rPr lang="nl-NL" dirty="0"/>
              <a:t> zodat men direct aan de slag kan. Het is ook mogelijk om een cursus bij Stimular te volgen.</a:t>
            </a:r>
          </a:p>
          <a:p>
            <a:r>
              <a:rPr lang="nl-NL" dirty="0"/>
              <a:t>Bij vragen kan je bellen of mailen met de </a:t>
            </a:r>
            <a:r>
              <a:rPr lang="nl-NL" b="1" dirty="0"/>
              <a:t>helpdesk</a:t>
            </a:r>
            <a:r>
              <a:rPr lang="nl-NL" dirty="0"/>
              <a:t>. Dan krijg je persoonlijk contact en antwoord van een van de adviseurs van Stimular.</a:t>
            </a:r>
          </a:p>
          <a:p>
            <a:endParaRPr lang="nl-NL" dirty="0"/>
          </a:p>
          <a:p>
            <a:r>
              <a:rPr lang="nl-NL" dirty="0"/>
              <a:t>Aanmelden kan direct op de website, via een adviseur of voor een gratis start-abonnement via https://www.milieubarometer.nl/bestellen/#gratis-starten.</a:t>
            </a:r>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13</a:t>
            </a:fld>
            <a:endParaRPr lang="nl-NL"/>
          </a:p>
        </p:txBody>
      </p:sp>
    </p:spTree>
    <p:extLst>
      <p:ext uri="{BB962C8B-B14F-4D97-AF65-F5344CB8AC3E}">
        <p14:creationId xmlns:p14="http://schemas.microsoft.com/office/powerpoint/2010/main" val="323270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14</a:t>
            </a:fld>
            <a:endParaRPr lang="nl-NL"/>
          </a:p>
        </p:txBody>
      </p:sp>
    </p:spTree>
    <p:extLst>
      <p:ext uri="{BB962C8B-B14F-4D97-AF65-F5344CB8AC3E}">
        <p14:creationId xmlns:p14="http://schemas.microsoft.com/office/powerpoint/2010/main" val="308593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Met deze video laat je heel snel zien waar je de </a:t>
            </a:r>
            <a:r>
              <a:rPr lang="nl-NL" sz="1200" b="1" kern="1200" dirty="0">
                <a:solidFill>
                  <a:schemeClr val="tx1"/>
                </a:solidFill>
                <a:effectLst/>
                <a:latin typeface="+mn-lt"/>
                <a:ea typeface="+mn-ea"/>
                <a:cs typeface="+mn-cs"/>
              </a:rPr>
              <a:t>Milieubarometer</a:t>
            </a:r>
            <a:r>
              <a:rPr lang="nl-NL" sz="1200" kern="1200" dirty="0">
                <a:solidFill>
                  <a:schemeClr val="tx1"/>
                </a:solidFill>
                <a:effectLst/>
                <a:latin typeface="+mn-lt"/>
                <a:ea typeface="+mn-ea"/>
                <a:cs typeface="+mn-cs"/>
              </a:rPr>
              <a:t> voor kan gebruiken. Handig bij presentaties, maar ook om te delen via </a:t>
            </a:r>
            <a:r>
              <a:rPr lang="nl-NL" sz="1200" kern="1200" dirty="0" err="1">
                <a:solidFill>
                  <a:schemeClr val="tx1"/>
                </a:solidFill>
                <a:effectLst/>
                <a:latin typeface="+mn-lt"/>
                <a:ea typeface="+mn-ea"/>
                <a:cs typeface="+mn-cs"/>
              </a:rPr>
              <a:t>social</a:t>
            </a:r>
            <a:r>
              <a:rPr lang="nl-NL" sz="1200" kern="1200" dirty="0">
                <a:solidFill>
                  <a:schemeClr val="tx1"/>
                </a:solidFill>
                <a:effectLst/>
                <a:latin typeface="+mn-lt"/>
                <a:ea typeface="+mn-ea"/>
                <a:cs typeface="+mn-cs"/>
              </a:rPr>
              <a:t> media en nieuwsbrieven aan bedrijven.</a:t>
            </a:r>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2</a:t>
            </a:fld>
            <a:endParaRPr lang="nl-NL"/>
          </a:p>
        </p:txBody>
      </p:sp>
    </p:spTree>
    <p:extLst>
      <p:ext uri="{BB962C8B-B14F-4D97-AF65-F5344CB8AC3E}">
        <p14:creationId xmlns:p14="http://schemas.microsoft.com/office/powerpoint/2010/main" val="7359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Milieubarometer is een online tool waarmee je de </a:t>
            </a:r>
            <a:r>
              <a:rPr lang="nl-NL" b="1" dirty="0"/>
              <a:t>milieu-impact en de CO2-footprint van je bedrijf in beeld</a:t>
            </a:r>
            <a:r>
              <a:rPr lang="nl-NL" dirty="0"/>
              <a:t> brengt. </a:t>
            </a:r>
          </a:p>
          <a:p>
            <a:r>
              <a:rPr lang="nl-NL" dirty="0"/>
              <a:t>Dit doe je door het </a:t>
            </a:r>
            <a:r>
              <a:rPr lang="nl-NL" b="1" dirty="0"/>
              <a:t>invullen van gegevens </a:t>
            </a:r>
            <a:r>
              <a:rPr lang="nl-NL" dirty="0"/>
              <a:t>over onder andere energieverbruik, water, afval en vervoer. </a:t>
            </a:r>
          </a:p>
          <a:p>
            <a:r>
              <a:rPr lang="nl-NL" dirty="0"/>
              <a:t>De tool </a:t>
            </a:r>
            <a:r>
              <a:rPr lang="nl-NL" b="1" dirty="0"/>
              <a:t>berekent</a:t>
            </a:r>
            <a:r>
              <a:rPr lang="nl-NL" dirty="0"/>
              <a:t> vervolgens </a:t>
            </a:r>
            <a:r>
              <a:rPr lang="nl-NL" b="1" dirty="0"/>
              <a:t>de milieu-impact en de CO2-uitstoot </a:t>
            </a:r>
            <a:r>
              <a:rPr lang="nl-NL" dirty="0"/>
              <a:t>en geeft dit visueel weer in heldere </a:t>
            </a:r>
            <a:r>
              <a:rPr lang="nl-NL" b="1" dirty="0"/>
              <a:t>grafieken</a:t>
            </a:r>
            <a:r>
              <a:rPr lang="nl-NL" dirty="0"/>
              <a:t>. </a:t>
            </a:r>
          </a:p>
          <a:p>
            <a:r>
              <a:rPr lang="nl-NL" dirty="0"/>
              <a:t>Daarnaast is het ook mogelijk om de </a:t>
            </a:r>
            <a:r>
              <a:rPr lang="nl-NL" b="1" dirty="0"/>
              <a:t>CO2-footprint</a:t>
            </a:r>
            <a:r>
              <a:rPr lang="nl-NL" dirty="0"/>
              <a:t> in tabelvorm weer te geven. </a:t>
            </a:r>
          </a:p>
          <a:p>
            <a:r>
              <a:rPr lang="nl-NL" dirty="0"/>
              <a:t>Zo krijg je </a:t>
            </a:r>
            <a:r>
              <a:rPr lang="nl-NL" b="1" dirty="0"/>
              <a:t>inzicht</a:t>
            </a:r>
            <a:r>
              <a:rPr lang="nl-NL" dirty="0"/>
              <a:t> in waar de grootste impact zit voor uw bedrijf. Met behulp van </a:t>
            </a:r>
            <a:r>
              <a:rPr lang="nl-NL" b="1" dirty="0"/>
              <a:t>kengetallen </a:t>
            </a:r>
            <a:r>
              <a:rPr lang="nl-NL" dirty="0"/>
              <a:t>kunnen de resultaten verder worden </a:t>
            </a:r>
            <a:r>
              <a:rPr lang="nl-NL" b="1" dirty="0"/>
              <a:t>geanalyseerd</a:t>
            </a:r>
            <a:r>
              <a:rPr lang="nl-NL" dirty="0"/>
              <a:t>. </a:t>
            </a:r>
          </a:p>
          <a:p>
            <a:r>
              <a:rPr lang="nl-NL" dirty="0"/>
              <a:t>Uit de database met </a:t>
            </a:r>
            <a:r>
              <a:rPr lang="nl-NL" b="1" dirty="0"/>
              <a:t>maatregelen</a:t>
            </a:r>
            <a:r>
              <a:rPr lang="nl-NL" dirty="0"/>
              <a:t> kunnen acties worden gekozen en een </a:t>
            </a:r>
            <a:r>
              <a:rPr lang="nl-NL" b="1" dirty="0"/>
              <a:t>plan opgesteld </a:t>
            </a:r>
            <a:r>
              <a:rPr lang="nl-NL" dirty="0"/>
              <a:t>om de impact te verminderen. </a:t>
            </a:r>
          </a:p>
          <a:p>
            <a:r>
              <a:rPr lang="nl-NL" dirty="0"/>
              <a:t>Ook de doelstellingen kunnen in de tool worden opgenomen en de voortgang op de acties richting doelstellingen.</a:t>
            </a:r>
          </a:p>
          <a:p>
            <a:r>
              <a:rPr lang="nl-NL" dirty="0"/>
              <a:t>Met de ingebouwde rapportages kan over elk gewenst deel of geheel worden gerapporteerd en gecommuniceerd. De grafieken en tabellen zijn ook afzonderlijk te exporteren.</a:t>
            </a:r>
          </a:p>
          <a:p>
            <a:r>
              <a:rPr lang="nl-NL" dirty="0"/>
              <a:t>Kortom een veelzijdige tool, die ook nog eens heel </a:t>
            </a:r>
            <a:r>
              <a:rPr lang="nl-NL" b="1" dirty="0"/>
              <a:t>gebruiksvriendelijk</a:t>
            </a:r>
            <a:r>
              <a:rPr lang="nl-NL" dirty="0"/>
              <a:t> is ingericht! </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3</a:t>
            </a:fld>
            <a:endParaRPr lang="nl-NL"/>
          </a:p>
        </p:txBody>
      </p:sp>
    </p:spTree>
    <p:extLst>
      <p:ext uri="{BB962C8B-B14F-4D97-AF65-F5344CB8AC3E}">
        <p14:creationId xmlns:p14="http://schemas.microsoft.com/office/powerpoint/2010/main" val="176941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2000"/>
            <a:r>
              <a:rPr lang="nl-NL" dirty="0"/>
              <a:t>Website met login</a:t>
            </a:r>
            <a:br>
              <a:rPr lang="nl-NL" dirty="0"/>
            </a:br>
            <a:r>
              <a:rPr lang="nl-NL" i="1" dirty="0"/>
              <a:t>Online tool, geen installatie nodig, via login kom je in eigen afgeschermde omgeving, ook geschikt voor tablet &amp; telefoon</a:t>
            </a:r>
          </a:p>
          <a:p>
            <a:pPr marL="72000"/>
            <a:endParaRPr lang="nl-NL" dirty="0"/>
          </a:p>
          <a:p>
            <a:pPr marL="72000"/>
            <a:r>
              <a:rPr lang="nl-NL" dirty="0"/>
              <a:t>Eenvoudig in te vullen: </a:t>
            </a:r>
          </a:p>
          <a:p>
            <a:pPr marL="243450" indent="-171450">
              <a:buFont typeface="Arial" panose="020B0604020202020204" pitchFamily="34" charset="0"/>
              <a:buChar char="•"/>
            </a:pPr>
            <a:r>
              <a:rPr lang="nl-NL" i="1" dirty="0">
                <a:solidFill>
                  <a:srgbClr val="33363A"/>
                </a:solidFill>
              </a:rPr>
              <a:t>Weinig gegevens nodig om van start te kunnen gaan</a:t>
            </a:r>
          </a:p>
          <a:p>
            <a:pPr marL="243450" indent="-171450">
              <a:buFont typeface="Arial" panose="020B0604020202020204" pitchFamily="34" charset="0"/>
              <a:buChar char="•"/>
            </a:pPr>
            <a:r>
              <a:rPr lang="nl-NL" i="1" dirty="0"/>
              <a:t>Direct in te vullen a</a:t>
            </a:r>
            <a:r>
              <a:rPr lang="nl-NL" i="1" dirty="0">
                <a:solidFill>
                  <a:srgbClr val="33363A"/>
                </a:solidFill>
              </a:rPr>
              <a:t>an de hand van facturen of automatisch met behulp van datakoppeling</a:t>
            </a:r>
          </a:p>
          <a:p>
            <a:pPr marL="243450" indent="-171450">
              <a:buFont typeface="Arial" panose="020B0604020202020204" pitchFamily="34" charset="0"/>
              <a:buChar char="•"/>
            </a:pPr>
            <a:r>
              <a:rPr lang="nl-NL" i="1" dirty="0">
                <a:solidFill>
                  <a:srgbClr val="33363A"/>
                </a:solidFill>
              </a:rPr>
              <a:t>Later aanvullen altijd mogelijk</a:t>
            </a:r>
            <a:br>
              <a:rPr lang="nl-NL" i="1" dirty="0">
                <a:solidFill>
                  <a:srgbClr val="33363A"/>
                </a:solidFill>
              </a:rPr>
            </a:br>
            <a:endParaRPr lang="nl-NL" i="1" dirty="0">
              <a:solidFill>
                <a:srgbClr val="33363A"/>
              </a:solidFill>
            </a:endParaRPr>
          </a:p>
          <a:p>
            <a:pPr marL="72000" indent="0">
              <a:buFont typeface="Arial" panose="020B0604020202020204" pitchFamily="34" charset="0"/>
              <a:buNone/>
            </a:pPr>
            <a:r>
              <a:rPr lang="nl-NL" i="0" dirty="0">
                <a:solidFill>
                  <a:srgbClr val="33363A"/>
                </a:solidFill>
              </a:rPr>
              <a:t>Logische en overzichtelijk:</a:t>
            </a:r>
          </a:p>
          <a:p>
            <a:pPr marL="72000" indent="0">
              <a:buFont typeface="Arial" panose="020B0604020202020204" pitchFamily="34" charset="0"/>
              <a:buNone/>
            </a:pPr>
            <a:r>
              <a:rPr lang="nl-NL" i="1" dirty="0">
                <a:solidFill>
                  <a:srgbClr val="33363A"/>
                </a:solidFill>
              </a:rPr>
              <a:t>Logische en overzichtelijke indeling en structuur</a:t>
            </a:r>
            <a:r>
              <a:rPr lang="nl-NL" i="0" dirty="0">
                <a:solidFill>
                  <a:srgbClr val="33363A"/>
                </a:solidFill>
              </a:rPr>
              <a:t>,</a:t>
            </a:r>
            <a:r>
              <a:rPr lang="nl-NL" i="0" dirty="0"/>
              <a:t> </a:t>
            </a:r>
            <a:r>
              <a:rPr lang="nl-NL" i="1" dirty="0"/>
              <a:t>je ziet altijd waar je bent en wat je volgende stap is</a:t>
            </a:r>
            <a:endParaRPr lang="nl-NL" i="1" dirty="0">
              <a:solidFill>
                <a:srgbClr val="33363A"/>
              </a:solidFill>
            </a:endParaRPr>
          </a:p>
          <a:p>
            <a:pPr marL="357750" lvl="1" indent="-285750">
              <a:lnSpc>
                <a:spcPct val="120000"/>
              </a:lnSpc>
              <a:buFont typeface="Arial" panose="020B0604020202020204" pitchFamily="34" charset="0"/>
              <a:buChar char="•"/>
            </a:pPr>
            <a:endParaRPr lang="nl-NL" i="1" dirty="0">
              <a:solidFill>
                <a:srgbClr val="33363A"/>
              </a:solidFill>
            </a:endParaRPr>
          </a:p>
          <a:p>
            <a:pPr marL="72000"/>
            <a:r>
              <a:rPr lang="nl-NL" dirty="0"/>
              <a:t>Feedback: </a:t>
            </a:r>
          </a:p>
          <a:p>
            <a:pPr marL="72000"/>
            <a:r>
              <a:rPr lang="nl-NL" i="1" dirty="0"/>
              <a:t>je kunt direct zien wat je hebt ingevuld, je kunt gegevens ook als voorlopig invullen</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4</a:t>
            </a:fld>
            <a:endParaRPr lang="nl-NL"/>
          </a:p>
        </p:txBody>
      </p:sp>
    </p:spTree>
    <p:extLst>
      <p:ext uri="{BB962C8B-B14F-4D97-AF65-F5344CB8AC3E}">
        <p14:creationId xmlns:p14="http://schemas.microsoft.com/office/powerpoint/2010/main" val="121240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ingevoerde gegevens leveren </a:t>
            </a:r>
            <a:r>
              <a:rPr lang="nl-NL" b="1" dirty="0"/>
              <a:t>inzichtelijke en makkelijk te interpreteren grafieken</a:t>
            </a:r>
            <a:r>
              <a:rPr lang="nl-NL" dirty="0"/>
              <a:t>. Er wordt vergeleken op basis van een referentiejaar.</a:t>
            </a:r>
          </a:p>
          <a:p>
            <a:r>
              <a:rPr lang="nl-NL" dirty="0"/>
              <a:t>Je kan </a:t>
            </a:r>
            <a:r>
              <a:rPr lang="nl-NL" b="1" dirty="0"/>
              <a:t>per jaar zien snel welk milieuthema de grootste impact heeft</a:t>
            </a:r>
            <a:r>
              <a:rPr lang="nl-NL" dirty="0"/>
              <a:t>. De gegevens kunnen ook per maand, kwartaal, </a:t>
            </a:r>
            <a:r>
              <a:rPr lang="nl-NL" dirty="0" err="1"/>
              <a:t>tertiaal</a:t>
            </a:r>
            <a:r>
              <a:rPr lang="nl-NL" dirty="0"/>
              <a:t> of half jaar worden ingevoerd en gemonitord. </a:t>
            </a:r>
          </a:p>
          <a:p>
            <a:r>
              <a:rPr lang="nl-NL" dirty="0"/>
              <a:t>Je kan het </a:t>
            </a:r>
            <a:r>
              <a:rPr lang="nl-NL" b="1" dirty="0"/>
              <a:t>verloop van de milieu-impact en CO2-uitstoot over de jaren </a:t>
            </a:r>
            <a:r>
              <a:rPr lang="nl-NL" dirty="0"/>
              <a:t>volgen en bekijken of </a:t>
            </a:r>
            <a:r>
              <a:rPr lang="nl-NL" b="1" dirty="0"/>
              <a:t>de totale impact of de impact per thema </a:t>
            </a:r>
            <a:r>
              <a:rPr lang="nl-NL" dirty="0"/>
              <a:t>is gedaald of gestegen.</a:t>
            </a:r>
          </a:p>
          <a:p>
            <a:r>
              <a:rPr lang="nl-NL" dirty="0"/>
              <a:t>De Milieubarometer biedt meerdere ingebouwde </a:t>
            </a:r>
            <a:r>
              <a:rPr lang="nl-NL" b="1" dirty="0"/>
              <a:t>rapportages</a:t>
            </a:r>
            <a:r>
              <a:rPr lang="nl-NL" dirty="0"/>
              <a:t>, die per stuk aangepast kunnen worden en opgeslagen als template. Er kan zelf een rapport worden opgesteld. Alle grafieken zijn als afbeelding op te slaan en te exporteren.</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5</a:t>
            </a:fld>
            <a:endParaRPr lang="nl-NL"/>
          </a:p>
        </p:txBody>
      </p:sp>
    </p:spTree>
    <p:extLst>
      <p:ext uri="{BB962C8B-B14F-4D97-AF65-F5344CB8AC3E}">
        <p14:creationId xmlns:p14="http://schemas.microsoft.com/office/powerpoint/2010/main" val="122609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resultaten aan de hand van de ingevulde gegevens worden op verschillende manieren weergegeven.</a:t>
            </a:r>
          </a:p>
          <a:p>
            <a:r>
              <a:rPr lang="nl-NL" dirty="0"/>
              <a:t>Met de </a:t>
            </a:r>
            <a:r>
              <a:rPr lang="nl-NL" b="1" dirty="0"/>
              <a:t>9 hoofdthema’s </a:t>
            </a:r>
            <a:r>
              <a:rPr lang="nl-NL" b="0" dirty="0"/>
              <a:t>waar je uit kunt kiezen is de Milieubarometer een </a:t>
            </a:r>
            <a:r>
              <a:rPr lang="nl-NL" b="1" dirty="0"/>
              <a:t>volledig instrument.</a:t>
            </a:r>
            <a:r>
              <a:rPr lang="nl-NL" b="0" dirty="0"/>
              <a:t> De thema’s beslaan alle relevante aspecten voor CO2-rapportage, milieu- en duurzaamheidsbeleid.</a:t>
            </a:r>
          </a:p>
          <a:p>
            <a:r>
              <a:rPr lang="nl-NL" dirty="0"/>
              <a:t>In het cirkeldiagram is te zien hoe de milieu-impact verdeeld is over de gekozen thema’s. Per thema kun je inzoomen om te zien hoe de impact is opgebouwd (op basis van de ingevoerde gegevens).</a:t>
            </a:r>
          </a:p>
          <a:p>
            <a:endParaRPr lang="nl-NL" dirty="0"/>
          </a:p>
          <a:p>
            <a:r>
              <a:rPr lang="nl-NL" dirty="0"/>
              <a:t>Het 1</a:t>
            </a:r>
            <a:r>
              <a:rPr lang="nl-NL" baseline="30000" dirty="0"/>
              <a:t>e</a:t>
            </a:r>
            <a:r>
              <a:rPr lang="nl-NL" dirty="0"/>
              <a:t> jaar dient als </a:t>
            </a:r>
            <a:r>
              <a:rPr lang="nl-NL" b="1" dirty="0"/>
              <a:t>nulmeting</a:t>
            </a:r>
            <a:r>
              <a:rPr lang="nl-NL" dirty="0"/>
              <a:t> of referentiejaar. De milieu-impact in de daaropvolgende jaren wordt weergegeven in relatieve verandering ten opzichte van het referentiejaar. Daarnaast zijn er ook weergaves in absolute hoeveelheden, met name CO2-uitstoot en daarnaast kengetallen (ook zelf in te stellen).</a:t>
            </a:r>
          </a:p>
          <a:p>
            <a:endParaRPr lang="nl-NL" dirty="0"/>
          </a:p>
          <a:p>
            <a:r>
              <a:rPr lang="nl-NL" dirty="0"/>
              <a:t>Met de staafgrafieken kan de vergelijking over meerdere jaren worden gemaakt, elke staaf staat voor een jaar. </a:t>
            </a:r>
          </a:p>
          <a:p>
            <a:endParaRPr lang="nl-NL" dirty="0"/>
          </a:p>
          <a:p>
            <a:r>
              <a:rPr lang="nl-NL" dirty="0"/>
              <a:t>Het is ook mogelijk de gegevens te </a:t>
            </a:r>
            <a:r>
              <a:rPr lang="nl-NL" b="1" dirty="0"/>
              <a:t>normaliseren</a:t>
            </a:r>
            <a:r>
              <a:rPr lang="nl-NL" dirty="0"/>
              <a:t>, bv. per m2, per medewerker of op basis van omzet. </a:t>
            </a:r>
          </a:p>
          <a:p>
            <a:r>
              <a:rPr lang="nl-NL" dirty="0"/>
              <a:t>Deze normalisatie geeft samen met de </a:t>
            </a:r>
            <a:r>
              <a:rPr lang="nl-NL" b="1" dirty="0"/>
              <a:t>kengetallen</a:t>
            </a:r>
            <a:r>
              <a:rPr lang="nl-NL" dirty="0"/>
              <a:t> meer inzicht in de </a:t>
            </a:r>
            <a:r>
              <a:rPr lang="nl-NL" b="0" dirty="0"/>
              <a:t>context, als basis voor analyse. </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6</a:t>
            </a:fld>
            <a:endParaRPr lang="nl-NL"/>
          </a:p>
        </p:txBody>
      </p:sp>
    </p:spTree>
    <p:extLst>
      <p:ext uri="{BB962C8B-B14F-4D97-AF65-F5344CB8AC3E}">
        <p14:creationId xmlns:p14="http://schemas.microsoft.com/office/powerpoint/2010/main" val="370186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andere manier om inzicht te krijgen in de CO2-uitstoot is het analyseren van de CO2-footprint. </a:t>
            </a:r>
          </a:p>
          <a:p>
            <a:r>
              <a:rPr lang="nl-NL" dirty="0"/>
              <a:t>In de CO2 footprint is de berekende CO2 uitstoot op basis van je ingevulde gegevens weergegeven in de vorm van een tabel. </a:t>
            </a:r>
          </a:p>
          <a:p>
            <a:r>
              <a:rPr lang="nl-NL" dirty="0"/>
              <a:t>Deze tabel kan weergegeven worden per scope op de categorieën van de CO2 Prestatieladder, volgens het GHG protocol of gecategoriseerd op basis van de gekozen thema’s. </a:t>
            </a:r>
          </a:p>
          <a:p>
            <a:r>
              <a:rPr lang="nl-NL" dirty="0"/>
              <a:t>In de </a:t>
            </a:r>
            <a:r>
              <a:rPr lang="nl-NL" b="1" dirty="0"/>
              <a:t>thematische CO2 footprint </a:t>
            </a:r>
            <a:r>
              <a:rPr lang="nl-NL" dirty="0"/>
              <a:t>kan je wederom snel zien welk thema binnen jouw organisatie voor het grootste verbruik zorgt. </a:t>
            </a:r>
          </a:p>
          <a:p>
            <a:r>
              <a:rPr lang="nl-NL" dirty="0"/>
              <a:t>De CO2-parameters worden door Stimular bijgehouden in overeenstemming met de landelijke normen, zodat ze altijd </a:t>
            </a:r>
            <a:r>
              <a:rPr lang="nl-NL" b="1" dirty="0"/>
              <a:t>up-to-date</a:t>
            </a:r>
            <a:r>
              <a:rPr lang="nl-NL" dirty="0"/>
              <a:t> zijn.</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7</a:t>
            </a:fld>
            <a:endParaRPr lang="nl-NL"/>
          </a:p>
        </p:txBody>
      </p:sp>
    </p:spTree>
    <p:extLst>
      <p:ext uri="{BB962C8B-B14F-4D97-AF65-F5344CB8AC3E}">
        <p14:creationId xmlns:p14="http://schemas.microsoft.com/office/powerpoint/2010/main" val="23623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je weet waar de grootste impact zit, kan je </a:t>
            </a:r>
            <a:r>
              <a:rPr lang="nl-NL" b="1" dirty="0"/>
              <a:t>doelen gaan stellen </a:t>
            </a:r>
            <a:r>
              <a:rPr lang="nl-NL" dirty="0"/>
              <a:t>om deze impact te reduceren. </a:t>
            </a:r>
          </a:p>
          <a:p>
            <a:r>
              <a:rPr lang="nl-NL" dirty="0"/>
              <a:t>In de Milieubarometer kan je aan </a:t>
            </a:r>
            <a:r>
              <a:rPr lang="nl-NL" b="1" dirty="0"/>
              <a:t>alle grafieken en kengetallen </a:t>
            </a:r>
            <a:r>
              <a:rPr lang="nl-NL" dirty="0"/>
              <a:t>doelen hangen. </a:t>
            </a:r>
          </a:p>
          <a:p>
            <a:endParaRPr lang="nl-NL" dirty="0"/>
          </a:p>
          <a:p>
            <a:r>
              <a:rPr lang="nl-NL" dirty="0"/>
              <a:t>Naast deze milieu-gerelateerde duurzaamheidsdoelen, kan je ook </a:t>
            </a:r>
            <a:r>
              <a:rPr lang="nl-NL" b="1" dirty="0"/>
              <a:t>MVO-doelen</a:t>
            </a:r>
            <a:r>
              <a:rPr lang="nl-NL" dirty="0"/>
              <a:t> instellen. Dit zijn doelen rondom Maatschappelijk Verantwoord Ondernemen en kunnen bijvoorbeeld gaan over het aantal stagairs, het ziekteverzuim, het aantal lokale leveranciers, etc. De Milieubarometer bevat een aantal veel gebruikte MVO-doelen, maar er kunnen ook eigen doelen worden toegevoegd.</a:t>
            </a:r>
          </a:p>
          <a:p>
            <a:endParaRPr lang="nl-NL" dirty="0"/>
          </a:p>
          <a:p>
            <a:r>
              <a:rPr lang="nl-NL" dirty="0"/>
              <a:t>Op het </a:t>
            </a:r>
            <a:r>
              <a:rPr lang="nl-NL" b="1" dirty="0"/>
              <a:t>doelendashboard</a:t>
            </a:r>
            <a:r>
              <a:rPr lang="nl-NL" dirty="0"/>
              <a:t> kan je vervolgens in één oogopslag zien in hoeverre de doelstellingen zijn behaald. </a:t>
            </a:r>
          </a:p>
          <a:p>
            <a:r>
              <a:rPr lang="nl-NL" dirty="0"/>
              <a:t>Vanuit daar kan je ook naar de individuele </a:t>
            </a:r>
            <a:r>
              <a:rPr lang="nl-NL" b="1" dirty="0"/>
              <a:t>doelengrafieken</a:t>
            </a:r>
            <a:r>
              <a:rPr lang="nl-NL" dirty="0"/>
              <a:t> navigeren voor informatie per doelstelling. </a:t>
            </a: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8</a:t>
            </a:fld>
            <a:endParaRPr lang="nl-NL"/>
          </a:p>
        </p:txBody>
      </p:sp>
    </p:spTree>
    <p:extLst>
      <p:ext uri="{BB962C8B-B14F-4D97-AF65-F5344CB8AC3E}">
        <p14:creationId xmlns:p14="http://schemas.microsoft.com/office/powerpoint/2010/main" val="42782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Milieubarometer bevat een </a:t>
            </a:r>
            <a:r>
              <a:rPr lang="nl-NL" b="1" dirty="0"/>
              <a:t>grote database met maatregelen per thema</a:t>
            </a:r>
            <a:r>
              <a:rPr lang="nl-NL" dirty="0"/>
              <a:t>. Deze database wordt door Stimular samengesteld en bijgehouden op basis van hun deskundigheid en jarenlange praktijkervaring van de bedrijven die zij adviseren.</a:t>
            </a:r>
          </a:p>
          <a:p>
            <a:r>
              <a:rPr lang="nl-NL" dirty="0"/>
              <a:t>De maatregelen zijn verdeeld per thema, bijvoorbeeld vervoer of elektriciteitsgebruik. Door te filteren op thema vind je de maatregelen die kunnen worden toegepast om de uitstoot te verlagen.</a:t>
            </a:r>
          </a:p>
          <a:p>
            <a:r>
              <a:rPr lang="nl-NL" dirty="0"/>
              <a:t>Bij elke maatregel is uitgebreide toelichting en technische achtergrondinformatie beschikbaar.</a:t>
            </a:r>
          </a:p>
          <a:p>
            <a:r>
              <a:rPr lang="nl-NL" dirty="0"/>
              <a:t>Er kan ook worden gefilterd op wettelijke (bijv. EED) maatregelen.</a:t>
            </a:r>
          </a:p>
          <a:p>
            <a:br>
              <a:rPr lang="nl-NL" dirty="0"/>
            </a:br>
            <a:r>
              <a:rPr lang="nl-NL" dirty="0"/>
              <a:t>Bij elke maatregel is een planningsmodule zodat in de tool zelf een plan kan worden opgesteld en de voortgang kan worden bijgehouden. Dit kan weer rechtstreeks in een rapportage worden opgenomen. </a:t>
            </a:r>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9</a:t>
            </a:fld>
            <a:endParaRPr lang="nl-NL"/>
          </a:p>
        </p:txBody>
      </p:sp>
    </p:spTree>
    <p:extLst>
      <p:ext uri="{BB962C8B-B14F-4D97-AF65-F5344CB8AC3E}">
        <p14:creationId xmlns:p14="http://schemas.microsoft.com/office/powerpoint/2010/main" val="400559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762E3-092B-D74D-9391-19842AE9D233}"/>
              </a:ext>
            </a:extLst>
          </p:cNvPr>
          <p:cNvSpPr>
            <a:spLocks noGrp="1"/>
          </p:cNvSpPr>
          <p:nvPr>
            <p:ph type="ctrTitle" hasCustomPrompt="1"/>
          </p:nvPr>
        </p:nvSpPr>
        <p:spPr>
          <a:xfrm>
            <a:off x="1666734" y="873125"/>
            <a:ext cx="9001407" cy="2496727"/>
          </a:xfrm>
        </p:spPr>
        <p:txBody>
          <a:bodyPr anchor="b">
            <a:normAutofit/>
          </a:bodyPr>
          <a:lstStyle>
            <a:lvl1pPr algn="ctr">
              <a:defRPr sz="4800" cap="all" baseline="0">
                <a:latin typeface="Bree Serif" panose="02000503040000020004" pitchFamily="2" charset="77"/>
              </a:defRPr>
            </a:lvl1pPr>
          </a:lstStyle>
          <a:p>
            <a:r>
              <a:rPr lang="nl-NL" dirty="0"/>
              <a:t>KLIK OM STIJL TE BEWERKEN</a:t>
            </a:r>
          </a:p>
        </p:txBody>
      </p:sp>
      <p:sp>
        <p:nvSpPr>
          <p:cNvPr id="3" name="Ondertitel 2">
            <a:extLst>
              <a:ext uri="{FF2B5EF4-FFF2-40B4-BE49-F238E27FC236}">
                <a16:creationId xmlns:a16="http://schemas.microsoft.com/office/drawing/2014/main" id="{449CFF77-0A46-5E4D-AD11-F42C2474C8AD}"/>
              </a:ext>
            </a:extLst>
          </p:cNvPr>
          <p:cNvSpPr>
            <a:spLocks noGrp="1"/>
          </p:cNvSpPr>
          <p:nvPr>
            <p:ph type="subTitle" idx="1"/>
          </p:nvPr>
        </p:nvSpPr>
        <p:spPr>
          <a:xfrm>
            <a:off x="1666734" y="3488149"/>
            <a:ext cx="9001407" cy="1438742"/>
          </a:xfrm>
        </p:spPr>
        <p:txBody>
          <a:bodyPr>
            <a:normAutofit/>
          </a:bodyPr>
          <a:lstStyle>
            <a:lvl1pPr marL="0" indent="0" algn="ctr">
              <a:buNone/>
              <a:defRPr sz="2400" cap="all" baseline="0">
                <a:solidFill>
                  <a:srgbClr val="28469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ekstvak 8">
            <a:extLst>
              <a:ext uri="{FF2B5EF4-FFF2-40B4-BE49-F238E27FC236}">
                <a16:creationId xmlns:a16="http://schemas.microsoft.com/office/drawing/2014/main" id="{3C238120-697E-8645-ABAD-BC0A6CD4CFA3}"/>
              </a:ext>
            </a:extLst>
          </p:cNvPr>
          <p:cNvSpPr txBox="1"/>
          <p:nvPr userDrawn="1"/>
        </p:nvSpPr>
        <p:spPr>
          <a:xfrm>
            <a:off x="9917723" y="5729387"/>
            <a:ext cx="0" cy="0"/>
          </a:xfrm>
          <a:prstGeom prst="rect">
            <a:avLst/>
          </a:prstGeom>
        </p:spPr>
        <p:txBody>
          <a:bodyPr vert="horz" wrap="none" lIns="0" tIns="0" rIns="0" bIns="0" rtlCol="0" anchor="ctr" anchorCtr="0">
            <a:normAutofit fontScale="25000" lnSpcReduction="20000"/>
          </a:bodyPr>
          <a:lstStyle/>
          <a:p>
            <a:pPr algn="r"/>
            <a:endParaRPr lang="nl-NL" dirty="0">
              <a:solidFill>
                <a:schemeClr val="bg1"/>
              </a:solidFill>
            </a:endParaRPr>
          </a:p>
        </p:txBody>
      </p:sp>
      <p:sp>
        <p:nvSpPr>
          <p:cNvPr id="13" name="Tijdelijke aanduiding voor tekst 12">
            <a:extLst>
              <a:ext uri="{FF2B5EF4-FFF2-40B4-BE49-F238E27FC236}">
                <a16:creationId xmlns:a16="http://schemas.microsoft.com/office/drawing/2014/main" id="{6D510F12-5354-FF4F-8115-3BB0BA93BF1E}"/>
              </a:ext>
            </a:extLst>
          </p:cNvPr>
          <p:cNvSpPr>
            <a:spLocks noGrp="1"/>
          </p:cNvSpPr>
          <p:nvPr>
            <p:ph type="body" sz="quarter" idx="13" hasCustomPrompt="1"/>
          </p:nvPr>
        </p:nvSpPr>
        <p:spPr>
          <a:xfrm>
            <a:off x="442913" y="5627076"/>
            <a:ext cx="5581650" cy="607469"/>
          </a:xfrm>
        </p:spPr>
        <p:txBody>
          <a:bodyPr anchor="b" anchorCtr="0"/>
          <a:lstStyle>
            <a:lvl1pPr marL="0" indent="0">
              <a:buNone/>
              <a:defRPr>
                <a:solidFill>
                  <a:schemeClr val="bg1"/>
                </a:solidFill>
              </a:defRPr>
            </a:lvl1pPr>
          </a:lstStyle>
          <a:p>
            <a:pPr lvl="0"/>
            <a:r>
              <a:rPr lang="nl-NL" dirty="0"/>
              <a:t>Naam van de spreker</a:t>
            </a:r>
          </a:p>
        </p:txBody>
      </p:sp>
      <p:sp>
        <p:nvSpPr>
          <p:cNvPr id="14" name="Tijdelijke aanduiding voor tekst 12">
            <a:extLst>
              <a:ext uri="{FF2B5EF4-FFF2-40B4-BE49-F238E27FC236}">
                <a16:creationId xmlns:a16="http://schemas.microsoft.com/office/drawing/2014/main" id="{F4133268-4F14-5D49-BCD3-4D84F743742D}"/>
              </a:ext>
            </a:extLst>
          </p:cNvPr>
          <p:cNvSpPr>
            <a:spLocks noGrp="1"/>
          </p:cNvSpPr>
          <p:nvPr>
            <p:ph type="body" sz="quarter" idx="14" hasCustomPrompt="1"/>
          </p:nvPr>
        </p:nvSpPr>
        <p:spPr>
          <a:xfrm>
            <a:off x="6167439" y="5627076"/>
            <a:ext cx="5581648" cy="588287"/>
          </a:xfrm>
        </p:spPr>
        <p:txBody>
          <a:bodyPr anchor="b" anchorCtr="0">
            <a:normAutofit/>
          </a:bodyPr>
          <a:lstStyle>
            <a:lvl1pPr marL="0" indent="0" algn="r">
              <a:buNone/>
              <a:defRPr sz="1600" u="none">
                <a:solidFill>
                  <a:schemeClr val="bg1"/>
                </a:solidFill>
              </a:defRPr>
            </a:lvl1pPr>
          </a:lstStyle>
          <a:p>
            <a:pPr lvl="0"/>
            <a:r>
              <a:rPr lang="nl-NL" dirty="0" err="1"/>
              <a:t>mail@stimular.nl</a:t>
            </a:r>
            <a:r>
              <a:rPr lang="nl-NL" dirty="0"/>
              <a:t>   |   T. 010 – 238 28 28</a:t>
            </a:r>
          </a:p>
        </p:txBody>
      </p:sp>
      <p:sp>
        <p:nvSpPr>
          <p:cNvPr id="24" name="Tijdelijke aanduiding voor datum 23">
            <a:extLst>
              <a:ext uri="{FF2B5EF4-FFF2-40B4-BE49-F238E27FC236}">
                <a16:creationId xmlns:a16="http://schemas.microsoft.com/office/drawing/2014/main" id="{0D993C2C-3275-9840-89CA-4FD89E2B7E65}"/>
              </a:ext>
            </a:extLst>
          </p:cNvPr>
          <p:cNvSpPr>
            <a:spLocks noGrp="1"/>
          </p:cNvSpPr>
          <p:nvPr>
            <p:ph type="dt" sz="half" idx="15"/>
          </p:nvPr>
        </p:nvSpPr>
        <p:spPr/>
        <p:txBody>
          <a:bodyPr/>
          <a:lstStyle/>
          <a:p>
            <a:fld id="{0D534ED2-1456-6F4B-BD2F-15A40291893A}" type="datetimeFigureOut">
              <a:rPr lang="nl-NL" smtClean="0"/>
              <a:pPr/>
              <a:t>21-11-2022</a:t>
            </a:fld>
            <a:endParaRPr lang="nl-NL" dirty="0"/>
          </a:p>
        </p:txBody>
      </p:sp>
      <p:sp>
        <p:nvSpPr>
          <p:cNvPr id="25" name="Tijdelijke aanduiding voor voettekst 24">
            <a:extLst>
              <a:ext uri="{FF2B5EF4-FFF2-40B4-BE49-F238E27FC236}">
                <a16:creationId xmlns:a16="http://schemas.microsoft.com/office/drawing/2014/main" id="{3C6005E4-B06D-E646-B586-8A6EABD9B406}"/>
              </a:ext>
            </a:extLst>
          </p:cNvPr>
          <p:cNvSpPr>
            <a:spLocks noGrp="1"/>
          </p:cNvSpPr>
          <p:nvPr>
            <p:ph type="ftr" sz="quarter" idx="16"/>
          </p:nvPr>
        </p:nvSpPr>
        <p:spPr/>
        <p:txBody>
          <a:bodyPr/>
          <a:lstStyle/>
          <a:p>
            <a:r>
              <a:rPr lang="nl-NL"/>
              <a:t>Voettekst</a:t>
            </a:r>
            <a:endParaRPr lang="nl-NL" dirty="0"/>
          </a:p>
        </p:txBody>
      </p:sp>
      <p:sp>
        <p:nvSpPr>
          <p:cNvPr id="26" name="Tijdelijke aanduiding voor dianummer 25">
            <a:extLst>
              <a:ext uri="{FF2B5EF4-FFF2-40B4-BE49-F238E27FC236}">
                <a16:creationId xmlns:a16="http://schemas.microsoft.com/office/drawing/2014/main" id="{6C0E93C0-BD83-3F4A-9EC6-4B26E570C115}"/>
              </a:ext>
            </a:extLst>
          </p:cNvPr>
          <p:cNvSpPr>
            <a:spLocks noGrp="1"/>
          </p:cNvSpPr>
          <p:nvPr>
            <p:ph type="sldNum" sz="quarter" idx="17"/>
          </p:nvPr>
        </p:nvSpPr>
        <p:spPr/>
        <p:txBody>
          <a:bodyPr/>
          <a:lstStyle/>
          <a:p>
            <a:fld id="{7447FFD5-90BD-A04C-8307-138FE45CA7D3}" type="slidenum">
              <a:rPr lang="nl-NL" smtClean="0"/>
              <a:pPr/>
              <a:t>‹nr.›</a:t>
            </a:fld>
            <a:endParaRPr lang="nl-NL" dirty="0"/>
          </a:p>
        </p:txBody>
      </p:sp>
    </p:spTree>
    <p:extLst>
      <p:ext uri="{BB962C8B-B14F-4D97-AF65-F5344CB8AC3E}">
        <p14:creationId xmlns:p14="http://schemas.microsoft.com/office/powerpoint/2010/main" val="40181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2ADA2-5E9B-4009-AB1C-05DF859551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80C35CA-8822-4BAC-AEA8-ADD447A0E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3835DB-8F42-4CAD-90C3-1C9471BF7FC9}"/>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09DD412-B415-4137-9B5F-6107CD5860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5E0DDB-1AC3-4FE0-B7E1-4412DD9ABF90}"/>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64552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2F5B0-3C2C-4A6E-B88D-94AD83DC37B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965BFF-A8FF-4BE2-B5E5-237930C4DBE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AFFB24-D44C-489B-8B4A-A8B53160F199}"/>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1A60B4D6-CF79-474A-8454-D4ADD1E169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8000F0-ABBB-4CC2-9586-FDC7EC6F52EB}"/>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57038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6EF3C-25B6-4897-89F5-DEA05E3DEC2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4DC815C-BD35-4DE0-82F2-51AAFBCD2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8D7F210-FEC7-440B-A633-C5F7F81010D3}"/>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47EEF26F-991E-4334-B079-BA36E73B60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1B9CE5-8F32-4DA8-8D32-E6F5B17AC88D}"/>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4007163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D13BD-5EA2-4C36-BC2E-06FD90061C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5BA8A0-40C9-4D05-961B-53069AFF68C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1A5B903-ECC6-4BC1-B9A1-01A38A9907E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8D1E368-D959-46E4-8437-50FC2A14E7D1}"/>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89E0F55B-E866-40E2-A46D-CA99BBA0620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161C98-D28D-4920-9131-94F5B713E81E}"/>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21150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7F8A1-4D81-46A1-ACAD-343A8365463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0AE3A8E-E829-44D1-9403-BD0182634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464B966-899C-4C2E-A875-C81B909AB03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8457EA6-752D-41A5-9B01-C7B8088BF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62E4B05-104B-40C9-9A26-15D978F6FD4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20DA6A9-9CFA-4434-9519-E96EEFD1EB03}"/>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4F02299C-F584-49D1-A489-3FDEA4B7900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273EA1-8DBA-44B5-9CBB-A76A92259A21}"/>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226023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85C9A-5165-447F-A8A5-C120F2A51B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8B01CDF-6438-407D-BCB5-A302E0BEDC53}"/>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4" name="Tijdelijke aanduiding voor voettekst 3">
            <a:extLst>
              <a:ext uri="{FF2B5EF4-FFF2-40B4-BE49-F238E27FC236}">
                <a16:creationId xmlns:a16="http://schemas.microsoft.com/office/drawing/2014/main" id="{6A2FE6A6-CAAE-40DB-BB99-08649E1E74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5019B5F-0DAF-498A-BC56-E4DB4FF1AD2A}"/>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220426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EC1DC05-ED3C-47ED-8648-B1DF2D05E9B6}"/>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9CD258EF-74F3-4CC2-8FCB-1D84708B54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CEB89AC-2E8E-4FCB-A873-2B29012C6C5E}"/>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207807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167DB-00BB-4271-AD09-3521149A75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ED9743A-FA0A-4E63-B853-1AE52C0CE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A11ACB0-7790-4E86-A148-A681BBC1D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31FD8BC-5C5E-4A89-8780-56DEDD173FD2}"/>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F8BB8716-089A-4495-9884-74E38C11A0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5E5E99-6764-46E6-AB26-841FD40AC9C7}"/>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354352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B4A7-32D9-4E19-9301-470857CCE7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835DE42-E98F-4BA7-972B-BC43E3E72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D18BC2-F57B-4BDC-B3ED-D4948CE73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613AB63-0F54-4D8D-B02F-E31BE54259BC}"/>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714A341C-3656-4E02-8979-7C5DEF0A5A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74ABE9-DD2F-49A9-9DE3-4318C40AB0E5}"/>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1758823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FD70-6B75-49D4-8D39-5DBEFCC4B1C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C72DC84-AF31-42FF-B623-F4C5F503345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CF1B9C-7C60-4FD3-8A51-BFE1479E1DC7}"/>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3A0FC6AC-78EE-4B42-AC60-9BFB602E70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1B5DA5-665B-46D9-9FA2-AC27BF84A70A}"/>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382508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E588E-295E-A14C-95C2-A21BE997F067}"/>
              </a:ext>
            </a:extLst>
          </p:cNvPr>
          <p:cNvSpPr>
            <a:spLocks noGrp="1"/>
          </p:cNvSpPr>
          <p:nvPr>
            <p:ph type="title" hasCustomPrompt="1"/>
          </p:nvPr>
        </p:nvSpPr>
        <p:spPr/>
        <p:txBody>
          <a:bodyPr>
            <a:normAutofit/>
          </a:bodyPr>
          <a:lstStyle>
            <a:lvl1pPr>
              <a:defRPr sz="3200" cap="all" baseline="0"/>
            </a:lvl1pPr>
          </a:lstStyle>
          <a:p>
            <a:r>
              <a:rPr lang="nl-NL" dirty="0"/>
              <a:t>KLIK OM STIJL TE BEWERKEN</a:t>
            </a:r>
          </a:p>
        </p:txBody>
      </p:sp>
      <p:sp>
        <p:nvSpPr>
          <p:cNvPr id="3" name="Tijdelijke aanduiding voor inhoud 2">
            <a:extLst>
              <a:ext uri="{FF2B5EF4-FFF2-40B4-BE49-F238E27FC236}">
                <a16:creationId xmlns:a16="http://schemas.microsoft.com/office/drawing/2014/main" id="{0EB31D92-5BAC-9A41-83CC-23AFE600B0D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29D04AA4-3FCE-664C-8778-5E7E5A905166}"/>
              </a:ext>
            </a:extLst>
          </p:cNvPr>
          <p:cNvSpPr>
            <a:spLocks noGrp="1"/>
          </p:cNvSpPr>
          <p:nvPr>
            <p:ph type="dt" sz="half" idx="10"/>
          </p:nvPr>
        </p:nvSpPr>
        <p:spPr/>
        <p:txBody>
          <a:bodyPr/>
          <a:lstStyle/>
          <a:p>
            <a:fld id="{0D534ED2-1456-6F4B-BD2F-15A40291893A}" type="datetimeFigureOut">
              <a:rPr lang="nl-NL" smtClean="0"/>
              <a:pPr/>
              <a:t>21-11-2022</a:t>
            </a:fld>
            <a:endParaRPr lang="nl-NL" dirty="0"/>
          </a:p>
        </p:txBody>
      </p:sp>
      <p:sp>
        <p:nvSpPr>
          <p:cNvPr id="8" name="Tijdelijke aanduiding voor dianummer 7">
            <a:extLst>
              <a:ext uri="{FF2B5EF4-FFF2-40B4-BE49-F238E27FC236}">
                <a16:creationId xmlns:a16="http://schemas.microsoft.com/office/drawing/2014/main" id="{CF6187CA-E0F3-F143-AF33-D500D8FA65AC}"/>
              </a:ext>
            </a:extLst>
          </p:cNvPr>
          <p:cNvSpPr>
            <a:spLocks noGrp="1"/>
          </p:cNvSpPr>
          <p:nvPr>
            <p:ph type="sldNum" sz="quarter" idx="11"/>
          </p:nvPr>
        </p:nvSpPr>
        <p:spPr/>
        <p:txBody>
          <a:bodyPr/>
          <a:lstStyle/>
          <a:p>
            <a:fld id="{7447FFD5-90BD-A04C-8307-138FE45CA7D3}" type="slidenum">
              <a:rPr lang="nl-NL" smtClean="0"/>
              <a:pPr/>
              <a:t>‹nr.›</a:t>
            </a:fld>
            <a:endParaRPr lang="nl-NL" dirty="0"/>
          </a:p>
        </p:txBody>
      </p:sp>
      <p:sp>
        <p:nvSpPr>
          <p:cNvPr id="9" name="Tijdelijke aanduiding voor voettekst 8">
            <a:extLst>
              <a:ext uri="{FF2B5EF4-FFF2-40B4-BE49-F238E27FC236}">
                <a16:creationId xmlns:a16="http://schemas.microsoft.com/office/drawing/2014/main" id="{EAF55B03-FF9F-5441-96FD-468956C972F1}"/>
              </a:ext>
            </a:extLst>
          </p:cNvPr>
          <p:cNvSpPr>
            <a:spLocks noGrp="1"/>
          </p:cNvSpPr>
          <p:nvPr>
            <p:ph type="ftr" sz="quarter" idx="12"/>
          </p:nvPr>
        </p:nvSpPr>
        <p:spPr/>
        <p:txBody>
          <a:bodyPr/>
          <a:lstStyle/>
          <a:p>
            <a:r>
              <a:rPr lang="nl-NL"/>
              <a:t>Voettekst</a:t>
            </a:r>
            <a:endParaRPr lang="nl-NL" dirty="0"/>
          </a:p>
        </p:txBody>
      </p:sp>
    </p:spTree>
    <p:extLst>
      <p:ext uri="{BB962C8B-B14F-4D97-AF65-F5344CB8AC3E}">
        <p14:creationId xmlns:p14="http://schemas.microsoft.com/office/powerpoint/2010/main" val="249892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DE02B57-277B-47B0-8991-B6A6294D1C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0228925-6058-43D8-8638-B5F01BF83368}"/>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2BE174-991B-4B66-BB2C-684EAF9ECB34}"/>
              </a:ext>
            </a:extLst>
          </p:cNvPr>
          <p:cNvSpPr>
            <a:spLocks noGrp="1"/>
          </p:cNvSpPr>
          <p:nvPr>
            <p:ph type="dt" sz="half" idx="10"/>
          </p:nvPr>
        </p:nvSpPr>
        <p:spPr/>
        <p:txBody>
          <a:bodyPr/>
          <a:lstStyle/>
          <a:p>
            <a:fld id="{D0AD4444-01F4-4A96-AB0A-7D716A060AEF}"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5A68081A-25AA-4569-948B-372387B86E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26E76E-B20B-4D58-A71E-545FC4B87A7A}"/>
              </a:ext>
            </a:extLst>
          </p:cNvPr>
          <p:cNvSpPr>
            <a:spLocks noGrp="1"/>
          </p:cNvSpPr>
          <p:nvPr>
            <p:ph type="sldNum" sz="quarter" idx="12"/>
          </p:nvPr>
        </p:nvSpPr>
        <p:spPr/>
        <p:txBody>
          <a:bodyPr/>
          <a:lstStyle/>
          <a:p>
            <a:fld id="{C49D3C45-01DF-42F2-9EE2-CF26FDBCDE01}" type="slidenum">
              <a:rPr lang="nl-NL" smtClean="0"/>
              <a:t>‹nr.›</a:t>
            </a:fld>
            <a:endParaRPr lang="nl-NL"/>
          </a:p>
        </p:txBody>
      </p:sp>
    </p:spTree>
    <p:extLst>
      <p:ext uri="{BB962C8B-B14F-4D97-AF65-F5344CB8AC3E}">
        <p14:creationId xmlns:p14="http://schemas.microsoft.com/office/powerpoint/2010/main" val="414882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644D8D9-BD97-0740-9572-9DAE65BEE602}"/>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D8D14939-0C43-5D4B-9D03-E74057D86AED}"/>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A3C16AD7-563C-CD4B-B11C-AF75FD543002}"/>
              </a:ext>
            </a:extLst>
          </p:cNvPr>
          <p:cNvSpPr>
            <a:spLocks noGrp="1"/>
          </p:cNvSpPr>
          <p:nvPr>
            <p:ph type="sldNum" sz="quarter" idx="12"/>
          </p:nvPr>
        </p:nvSpPr>
        <p:spPr/>
        <p:txBody>
          <a:bodyPr/>
          <a:lstStyle/>
          <a:p>
            <a:fld id="{7447FFD5-90BD-A04C-8307-138FE45CA7D3}" type="slidenum">
              <a:rPr lang="nl-NL" smtClean="0"/>
              <a:t>‹nr.›</a:t>
            </a:fld>
            <a:endParaRPr lang="nl-NL"/>
          </a:p>
        </p:txBody>
      </p:sp>
      <p:sp>
        <p:nvSpPr>
          <p:cNvPr id="9" name="Titel 1">
            <a:extLst>
              <a:ext uri="{FF2B5EF4-FFF2-40B4-BE49-F238E27FC236}">
                <a16:creationId xmlns:a16="http://schemas.microsoft.com/office/drawing/2014/main" id="{5A2DCAD9-A7EE-3B4D-A5DE-7D09E23E3520}"/>
              </a:ext>
            </a:extLst>
          </p:cNvPr>
          <p:cNvSpPr>
            <a:spLocks noGrp="1"/>
          </p:cNvSpPr>
          <p:nvPr>
            <p:ph type="ctrTitle" hasCustomPrompt="1"/>
          </p:nvPr>
        </p:nvSpPr>
        <p:spPr>
          <a:xfrm>
            <a:off x="442913" y="873125"/>
            <a:ext cx="11306175" cy="2496727"/>
          </a:xfrm>
        </p:spPr>
        <p:txBody>
          <a:bodyPr anchor="b">
            <a:normAutofit/>
          </a:bodyPr>
          <a:lstStyle>
            <a:lvl1pPr algn="l">
              <a:defRPr sz="4800" cap="all" baseline="0">
                <a:latin typeface="Bree Serif" panose="02000503040000020004" pitchFamily="2" charset="77"/>
              </a:defRPr>
            </a:lvl1pPr>
          </a:lstStyle>
          <a:p>
            <a:r>
              <a:rPr lang="nl-NL" dirty="0"/>
              <a:t>KLIK OM STIJL TE BEWERKEN</a:t>
            </a:r>
          </a:p>
        </p:txBody>
      </p:sp>
      <p:sp>
        <p:nvSpPr>
          <p:cNvPr id="10" name="Ondertitel 2">
            <a:extLst>
              <a:ext uri="{FF2B5EF4-FFF2-40B4-BE49-F238E27FC236}">
                <a16:creationId xmlns:a16="http://schemas.microsoft.com/office/drawing/2014/main" id="{56B395EF-E68E-A246-9880-0FB73D44372A}"/>
              </a:ext>
            </a:extLst>
          </p:cNvPr>
          <p:cNvSpPr>
            <a:spLocks noGrp="1"/>
          </p:cNvSpPr>
          <p:nvPr>
            <p:ph type="subTitle" idx="1"/>
          </p:nvPr>
        </p:nvSpPr>
        <p:spPr>
          <a:xfrm>
            <a:off x="442913" y="3488149"/>
            <a:ext cx="11306175" cy="1438742"/>
          </a:xfrm>
        </p:spPr>
        <p:txBody>
          <a:bodyPr>
            <a:normAutofit/>
          </a:bodyPr>
          <a:lstStyle>
            <a:lvl1pPr marL="0" indent="0" algn="l">
              <a:buNone/>
              <a:defRPr sz="2400" cap="all" baseline="0">
                <a:solidFill>
                  <a:srgbClr val="28469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1649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FB0B2-49A7-974C-8F74-8358081046EF}"/>
              </a:ext>
            </a:extLst>
          </p:cNvPr>
          <p:cNvSpPr>
            <a:spLocks noGrp="1"/>
          </p:cNvSpPr>
          <p:nvPr>
            <p:ph type="title" hasCustomPrompt="1"/>
          </p:nvPr>
        </p:nvSpPr>
        <p:spPr/>
        <p:txBody>
          <a:bodyPr/>
          <a:lstStyle>
            <a:lvl1pPr>
              <a:defRPr cap="all" baseline="0"/>
            </a:lvl1pPr>
          </a:lstStyle>
          <a:p>
            <a:r>
              <a:rPr lang="nl-NL" dirty="0"/>
              <a:t>KLIK OM STIJL TE BEWERKEN</a:t>
            </a:r>
          </a:p>
        </p:txBody>
      </p:sp>
      <p:sp>
        <p:nvSpPr>
          <p:cNvPr id="3" name="Tijdelijke aanduiding voor inhoud 2">
            <a:extLst>
              <a:ext uri="{FF2B5EF4-FFF2-40B4-BE49-F238E27FC236}">
                <a16:creationId xmlns:a16="http://schemas.microsoft.com/office/drawing/2014/main" id="{9407ED28-C3C8-B34E-A5C6-F319F350876E}"/>
              </a:ext>
            </a:extLst>
          </p:cNvPr>
          <p:cNvSpPr>
            <a:spLocks noGrp="1"/>
          </p:cNvSpPr>
          <p:nvPr>
            <p:ph sz="half" idx="1"/>
          </p:nvPr>
        </p:nvSpPr>
        <p:spPr>
          <a:xfrm>
            <a:off x="442913" y="1808163"/>
            <a:ext cx="5576887" cy="4368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577B5110-5130-E844-A6A9-DDBFA3C3DA48}"/>
              </a:ext>
            </a:extLst>
          </p:cNvPr>
          <p:cNvSpPr>
            <a:spLocks noGrp="1"/>
          </p:cNvSpPr>
          <p:nvPr>
            <p:ph sz="half" idx="2"/>
          </p:nvPr>
        </p:nvSpPr>
        <p:spPr>
          <a:xfrm>
            <a:off x="6172199" y="1808163"/>
            <a:ext cx="5576887" cy="4368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9A25F28D-9F89-3B4A-BCCD-2F45EF7947A7}"/>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20F2D0B3-5844-9D44-8A0B-FF92524ABBE7}"/>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F7C78E9-71F7-AA40-82CD-02AE952B0D9A}"/>
              </a:ext>
            </a:extLst>
          </p:cNvPr>
          <p:cNvSpPr>
            <a:spLocks noGrp="1"/>
          </p:cNvSpPr>
          <p:nvPr>
            <p:ph type="sldNum" sz="quarter" idx="12"/>
          </p:nvPr>
        </p:nvSpPr>
        <p:spPr/>
        <p:txBody>
          <a:bodyPr/>
          <a:lstStyle/>
          <a:p>
            <a:fld id="{7447FFD5-90BD-A04C-8307-138FE45CA7D3}" type="slidenum">
              <a:rPr lang="nl-NL" smtClean="0"/>
              <a:t>‹nr.›</a:t>
            </a:fld>
            <a:endParaRPr lang="nl-NL"/>
          </a:p>
        </p:txBody>
      </p:sp>
    </p:spTree>
    <p:extLst>
      <p:ext uri="{BB962C8B-B14F-4D97-AF65-F5344CB8AC3E}">
        <p14:creationId xmlns:p14="http://schemas.microsoft.com/office/powerpoint/2010/main" val="38702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07617-5FB0-AC46-A3D5-43F26B27372F}"/>
              </a:ext>
            </a:extLst>
          </p:cNvPr>
          <p:cNvSpPr>
            <a:spLocks noGrp="1"/>
          </p:cNvSpPr>
          <p:nvPr>
            <p:ph type="title" hasCustomPrompt="1"/>
          </p:nvPr>
        </p:nvSpPr>
        <p:spPr>
          <a:xfrm>
            <a:off x="442913" y="873124"/>
            <a:ext cx="11306175" cy="827089"/>
          </a:xfrm>
        </p:spPr>
        <p:txBody>
          <a:bodyPr/>
          <a:lstStyle>
            <a:lvl1pPr>
              <a:defRPr cap="all" baseline="0"/>
            </a:lvl1pPr>
          </a:lstStyle>
          <a:p>
            <a:r>
              <a:rPr lang="nl-NL" dirty="0"/>
              <a:t>KLIK OM STIJL TE BEWERKEN</a:t>
            </a:r>
          </a:p>
        </p:txBody>
      </p:sp>
      <p:sp>
        <p:nvSpPr>
          <p:cNvPr id="3" name="Tijdelijke aanduiding voor tekst 2">
            <a:extLst>
              <a:ext uri="{FF2B5EF4-FFF2-40B4-BE49-F238E27FC236}">
                <a16:creationId xmlns:a16="http://schemas.microsoft.com/office/drawing/2014/main" id="{156001BC-E245-C44E-AD8A-BB089ADF91D2}"/>
              </a:ext>
            </a:extLst>
          </p:cNvPr>
          <p:cNvSpPr>
            <a:spLocks noGrp="1"/>
          </p:cNvSpPr>
          <p:nvPr>
            <p:ph type="body" idx="1"/>
          </p:nvPr>
        </p:nvSpPr>
        <p:spPr>
          <a:xfrm>
            <a:off x="442913" y="1808163"/>
            <a:ext cx="5581649" cy="696912"/>
          </a:xfrm>
        </p:spPr>
        <p:txBody>
          <a:bodyPr anchor="b"/>
          <a:lstStyle>
            <a:lvl1pPr marL="0" indent="0">
              <a:buNone/>
              <a:defRPr sz="24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E57EBC5-46C5-584F-95DC-BEB46DB82D94}"/>
              </a:ext>
            </a:extLst>
          </p:cNvPr>
          <p:cNvSpPr>
            <a:spLocks noGrp="1"/>
          </p:cNvSpPr>
          <p:nvPr>
            <p:ph sz="half" idx="2"/>
          </p:nvPr>
        </p:nvSpPr>
        <p:spPr>
          <a:xfrm>
            <a:off x="442913" y="2671761"/>
            <a:ext cx="5581649" cy="34940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D549F1E9-1E13-2D4E-A5E2-19524841CB38}"/>
              </a:ext>
            </a:extLst>
          </p:cNvPr>
          <p:cNvSpPr>
            <a:spLocks noGrp="1"/>
          </p:cNvSpPr>
          <p:nvPr>
            <p:ph type="body" sz="quarter" idx="3"/>
          </p:nvPr>
        </p:nvSpPr>
        <p:spPr>
          <a:xfrm>
            <a:off x="6167438" y="1808161"/>
            <a:ext cx="5581648" cy="696913"/>
          </a:xfrm>
        </p:spPr>
        <p:txBody>
          <a:bodyPr anchor="b"/>
          <a:lstStyle>
            <a:lvl1pPr marL="0" indent="0">
              <a:buNone/>
              <a:defRPr sz="24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66F91EF-0790-474E-BFB3-022D5B2B5422}"/>
              </a:ext>
            </a:extLst>
          </p:cNvPr>
          <p:cNvSpPr>
            <a:spLocks noGrp="1"/>
          </p:cNvSpPr>
          <p:nvPr>
            <p:ph sz="quarter" idx="4"/>
          </p:nvPr>
        </p:nvSpPr>
        <p:spPr>
          <a:xfrm>
            <a:off x="6167437" y="2671761"/>
            <a:ext cx="5581649" cy="34940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54FA2385-7308-E84F-8361-730257573F85}"/>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0790B81D-BE1A-0249-B8BB-F36A6ED90BED}"/>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830D96E3-3BEB-3645-B270-18515A285249}"/>
              </a:ext>
            </a:extLst>
          </p:cNvPr>
          <p:cNvSpPr>
            <a:spLocks noGrp="1"/>
          </p:cNvSpPr>
          <p:nvPr>
            <p:ph type="sldNum" sz="quarter" idx="12"/>
          </p:nvPr>
        </p:nvSpPr>
        <p:spPr/>
        <p:txBody>
          <a:bodyPr/>
          <a:lstStyle/>
          <a:p>
            <a:fld id="{7447FFD5-90BD-A04C-8307-138FE45CA7D3}" type="slidenum">
              <a:rPr lang="nl-NL" smtClean="0"/>
              <a:t>‹nr.›</a:t>
            </a:fld>
            <a:endParaRPr lang="nl-NL"/>
          </a:p>
        </p:txBody>
      </p:sp>
    </p:spTree>
    <p:extLst>
      <p:ext uri="{BB962C8B-B14F-4D97-AF65-F5344CB8AC3E}">
        <p14:creationId xmlns:p14="http://schemas.microsoft.com/office/powerpoint/2010/main" val="371261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F4A05-2BAB-C947-8F1F-1482C5B699F5}"/>
              </a:ext>
            </a:extLst>
          </p:cNvPr>
          <p:cNvSpPr>
            <a:spLocks noGrp="1"/>
          </p:cNvSpPr>
          <p:nvPr>
            <p:ph type="title" hasCustomPrompt="1"/>
          </p:nvPr>
        </p:nvSpPr>
        <p:spPr/>
        <p:txBody>
          <a:bodyPr/>
          <a:lstStyle>
            <a:lvl1pPr>
              <a:defRPr cap="all" baseline="0"/>
            </a:lvl1pPr>
          </a:lstStyle>
          <a:p>
            <a:r>
              <a:rPr lang="nl-NL" dirty="0"/>
              <a:t>KLIK OM STIJL TE BEWERKEN</a:t>
            </a:r>
          </a:p>
        </p:txBody>
      </p:sp>
      <p:sp>
        <p:nvSpPr>
          <p:cNvPr id="3" name="Tijdelijke aanduiding voor datum 2">
            <a:extLst>
              <a:ext uri="{FF2B5EF4-FFF2-40B4-BE49-F238E27FC236}">
                <a16:creationId xmlns:a16="http://schemas.microsoft.com/office/drawing/2014/main" id="{9B87256A-CCA7-C148-99C3-6D599ED2E747}"/>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4" name="Tijdelijke aanduiding voor voettekst 3">
            <a:extLst>
              <a:ext uri="{FF2B5EF4-FFF2-40B4-BE49-F238E27FC236}">
                <a16:creationId xmlns:a16="http://schemas.microsoft.com/office/drawing/2014/main" id="{6753FF44-FCE6-2742-9EDC-F7E2D91CA865}"/>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366AAC31-58CA-0B48-9E7A-D087C59F2F48}"/>
              </a:ext>
            </a:extLst>
          </p:cNvPr>
          <p:cNvSpPr>
            <a:spLocks noGrp="1"/>
          </p:cNvSpPr>
          <p:nvPr>
            <p:ph type="sldNum" sz="quarter" idx="12"/>
          </p:nvPr>
        </p:nvSpPr>
        <p:spPr/>
        <p:txBody>
          <a:bodyPr/>
          <a:lstStyle/>
          <a:p>
            <a:fld id="{7447FFD5-90BD-A04C-8307-138FE45CA7D3}" type="slidenum">
              <a:rPr lang="nl-NL" smtClean="0"/>
              <a:t>‹nr.›</a:t>
            </a:fld>
            <a:endParaRPr lang="nl-NL"/>
          </a:p>
        </p:txBody>
      </p:sp>
    </p:spTree>
    <p:extLst>
      <p:ext uri="{BB962C8B-B14F-4D97-AF65-F5344CB8AC3E}">
        <p14:creationId xmlns:p14="http://schemas.microsoft.com/office/powerpoint/2010/main" val="427550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1D1A5E3-6D6F-7B4A-8DEF-2554DF8084DC}"/>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FE4C0963-D0CE-6042-BA9B-4ECED81640DE}"/>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7FD77053-722F-CC41-B72F-D812A00C367F}"/>
              </a:ext>
            </a:extLst>
          </p:cNvPr>
          <p:cNvSpPr>
            <a:spLocks noGrp="1"/>
          </p:cNvSpPr>
          <p:nvPr>
            <p:ph type="sldNum" sz="quarter" idx="12"/>
          </p:nvPr>
        </p:nvSpPr>
        <p:spPr/>
        <p:txBody>
          <a:bodyPr/>
          <a:lstStyle/>
          <a:p>
            <a:fld id="{7447FFD5-90BD-A04C-8307-138FE45CA7D3}" type="slidenum">
              <a:rPr lang="nl-NL" smtClean="0"/>
              <a:t>‹nr.›</a:t>
            </a:fld>
            <a:endParaRPr lang="nl-NL"/>
          </a:p>
        </p:txBody>
      </p:sp>
    </p:spTree>
    <p:extLst>
      <p:ext uri="{BB962C8B-B14F-4D97-AF65-F5344CB8AC3E}">
        <p14:creationId xmlns:p14="http://schemas.microsoft.com/office/powerpoint/2010/main" val="366609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87284-250D-4647-BDBC-A8746B2192A2}"/>
              </a:ext>
            </a:extLst>
          </p:cNvPr>
          <p:cNvSpPr>
            <a:spLocks noGrp="1"/>
          </p:cNvSpPr>
          <p:nvPr>
            <p:ph type="title" hasCustomPrompt="1"/>
          </p:nvPr>
        </p:nvSpPr>
        <p:spPr>
          <a:xfrm>
            <a:off x="442913" y="873124"/>
            <a:ext cx="11306175" cy="827089"/>
          </a:xfrm>
        </p:spPr>
        <p:txBody>
          <a:bodyPr anchor="ctr" anchorCtr="0"/>
          <a:lstStyle>
            <a:lvl1pPr>
              <a:defRPr sz="3200" cap="all" baseline="0"/>
            </a:lvl1pPr>
          </a:lstStyle>
          <a:p>
            <a:r>
              <a:rPr lang="nl-NL" dirty="0"/>
              <a:t>KLIK OM STIJL TE BEWERKEN</a:t>
            </a:r>
          </a:p>
        </p:txBody>
      </p:sp>
      <p:sp>
        <p:nvSpPr>
          <p:cNvPr id="3" name="Tijdelijke aanduiding voor inhoud 2">
            <a:extLst>
              <a:ext uri="{FF2B5EF4-FFF2-40B4-BE49-F238E27FC236}">
                <a16:creationId xmlns:a16="http://schemas.microsoft.com/office/drawing/2014/main" id="{FADA6DD0-0413-4D40-ACF5-F3C25A57BC32}"/>
              </a:ext>
            </a:extLst>
          </p:cNvPr>
          <p:cNvSpPr>
            <a:spLocks noGrp="1"/>
          </p:cNvSpPr>
          <p:nvPr>
            <p:ph idx="1"/>
          </p:nvPr>
        </p:nvSpPr>
        <p:spPr>
          <a:xfrm>
            <a:off x="6167439" y="1808163"/>
            <a:ext cx="5581649" cy="4357687"/>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a:extLst>
              <a:ext uri="{FF2B5EF4-FFF2-40B4-BE49-F238E27FC236}">
                <a16:creationId xmlns:a16="http://schemas.microsoft.com/office/drawing/2014/main" id="{14FDB954-C7A0-344E-9C23-3A0B4766AC12}"/>
              </a:ext>
            </a:extLst>
          </p:cNvPr>
          <p:cNvSpPr>
            <a:spLocks noGrp="1"/>
          </p:cNvSpPr>
          <p:nvPr>
            <p:ph type="body" sz="half" idx="2"/>
          </p:nvPr>
        </p:nvSpPr>
        <p:spPr>
          <a:xfrm>
            <a:off x="442913" y="1808163"/>
            <a:ext cx="5581649" cy="435768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A4CA666-5185-E149-83C6-594879F81739}"/>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768D7843-8BD1-784B-9C54-D4D2EA286DC9}"/>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028B77E-2C68-A34E-B5CF-B4EAEB7CB308}"/>
              </a:ext>
            </a:extLst>
          </p:cNvPr>
          <p:cNvSpPr>
            <a:spLocks noGrp="1"/>
          </p:cNvSpPr>
          <p:nvPr>
            <p:ph type="sldNum" sz="quarter" idx="12"/>
          </p:nvPr>
        </p:nvSpPr>
        <p:spPr/>
        <p:txBody>
          <a:bodyPr/>
          <a:lstStyle/>
          <a:p>
            <a:fld id="{7447FFD5-90BD-A04C-8307-138FE45CA7D3}" type="slidenum">
              <a:rPr lang="nl-NL" smtClean="0"/>
              <a:t>‹nr.›</a:t>
            </a:fld>
            <a:endParaRPr lang="nl-NL"/>
          </a:p>
        </p:txBody>
      </p:sp>
      <p:pic>
        <p:nvPicPr>
          <p:cNvPr id="9" name="Afbeelding 8">
            <a:extLst>
              <a:ext uri="{FF2B5EF4-FFF2-40B4-BE49-F238E27FC236}">
                <a16:creationId xmlns:a16="http://schemas.microsoft.com/office/drawing/2014/main" id="{82B83039-183D-4527-8443-C4A793C2EE38}"/>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84862" y="16463"/>
            <a:ext cx="684000" cy="684000"/>
          </a:xfrm>
          <a:prstGeom prst="rect">
            <a:avLst/>
          </a:prstGeom>
        </p:spPr>
      </p:pic>
    </p:spTree>
    <p:extLst>
      <p:ext uri="{BB962C8B-B14F-4D97-AF65-F5344CB8AC3E}">
        <p14:creationId xmlns:p14="http://schemas.microsoft.com/office/powerpoint/2010/main" val="417055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0B82F-E3C7-254B-8756-277B09DFC2FE}"/>
              </a:ext>
            </a:extLst>
          </p:cNvPr>
          <p:cNvSpPr>
            <a:spLocks noGrp="1"/>
          </p:cNvSpPr>
          <p:nvPr>
            <p:ph type="title" hasCustomPrompt="1"/>
          </p:nvPr>
        </p:nvSpPr>
        <p:spPr>
          <a:xfrm>
            <a:off x="442914" y="873125"/>
            <a:ext cx="11306174" cy="827088"/>
          </a:xfrm>
        </p:spPr>
        <p:txBody>
          <a:bodyPr anchor="ctr" anchorCtr="0"/>
          <a:lstStyle>
            <a:lvl1pPr>
              <a:defRPr sz="3200" cap="all" baseline="0"/>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D7129315-F6A1-9C4E-9981-3DF4C13E1D16}"/>
              </a:ext>
            </a:extLst>
          </p:cNvPr>
          <p:cNvSpPr>
            <a:spLocks noGrp="1"/>
          </p:cNvSpPr>
          <p:nvPr>
            <p:ph type="pic" idx="1"/>
          </p:nvPr>
        </p:nvSpPr>
        <p:spPr>
          <a:xfrm>
            <a:off x="6167438" y="1808163"/>
            <a:ext cx="5581650" cy="4357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480CC3C8-9E2F-1F47-AFFC-08B99EFF2F10}"/>
              </a:ext>
            </a:extLst>
          </p:cNvPr>
          <p:cNvSpPr>
            <a:spLocks noGrp="1"/>
          </p:cNvSpPr>
          <p:nvPr>
            <p:ph type="body" sz="half" idx="2"/>
          </p:nvPr>
        </p:nvSpPr>
        <p:spPr>
          <a:xfrm>
            <a:off x="442912" y="1808163"/>
            <a:ext cx="5581651" cy="435768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B8DC2C0-4B99-824C-943A-1755DD8AEA91}"/>
              </a:ext>
            </a:extLst>
          </p:cNvPr>
          <p:cNvSpPr>
            <a:spLocks noGrp="1"/>
          </p:cNvSpPr>
          <p:nvPr>
            <p:ph type="dt" sz="half" idx="10"/>
          </p:nvPr>
        </p:nvSpPr>
        <p:spPr/>
        <p:txBody>
          <a:bodyPr/>
          <a:lstStyle/>
          <a:p>
            <a:fld id="{0D534ED2-1456-6F4B-BD2F-15A40291893A}"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C1F30735-87AE-2B4E-9C4F-DC585D047BAE}"/>
              </a:ext>
            </a:extLst>
          </p:cNvPr>
          <p:cNvSpPr>
            <a:spLocks noGrp="1"/>
          </p:cNvSpPr>
          <p:nvPr>
            <p:ph type="ftr" sz="quarter" idx="11"/>
          </p:nvPr>
        </p:nvSpPr>
        <p:spPr>
          <a:xfrm>
            <a:off x="4038600" y="639696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EFAE8E5-95F4-E24C-8CBF-E70CC10965FD}"/>
              </a:ext>
            </a:extLst>
          </p:cNvPr>
          <p:cNvSpPr>
            <a:spLocks noGrp="1"/>
          </p:cNvSpPr>
          <p:nvPr>
            <p:ph type="sldNum" sz="quarter" idx="12"/>
          </p:nvPr>
        </p:nvSpPr>
        <p:spPr/>
        <p:txBody>
          <a:bodyPr/>
          <a:lstStyle/>
          <a:p>
            <a:fld id="{7447FFD5-90BD-A04C-8307-138FE45CA7D3}" type="slidenum">
              <a:rPr lang="nl-NL" smtClean="0"/>
              <a:t>‹nr.›</a:t>
            </a:fld>
            <a:endParaRPr lang="nl-NL"/>
          </a:p>
        </p:txBody>
      </p:sp>
    </p:spTree>
    <p:extLst>
      <p:ext uri="{BB962C8B-B14F-4D97-AF65-F5344CB8AC3E}">
        <p14:creationId xmlns:p14="http://schemas.microsoft.com/office/powerpoint/2010/main" val="297352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9FADD8-94E7-214D-8C6A-EA53D83CC34F}"/>
              </a:ext>
            </a:extLst>
          </p:cNvPr>
          <p:cNvSpPr>
            <a:spLocks noGrp="1"/>
          </p:cNvSpPr>
          <p:nvPr>
            <p:ph type="title"/>
          </p:nvPr>
        </p:nvSpPr>
        <p:spPr>
          <a:xfrm>
            <a:off x="442912" y="873124"/>
            <a:ext cx="11307600" cy="827089"/>
          </a:xfrm>
          <a:prstGeom prst="rect">
            <a:avLst/>
          </a:prstGeom>
        </p:spPr>
        <p:txBody>
          <a:bodyPr vert="horz" lIns="0" tIns="0" rIns="0" bIns="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580C1B1-C5F7-4841-BD74-977E3C5316D3}"/>
              </a:ext>
            </a:extLst>
          </p:cNvPr>
          <p:cNvSpPr>
            <a:spLocks noGrp="1"/>
          </p:cNvSpPr>
          <p:nvPr>
            <p:ph type="body" idx="1"/>
          </p:nvPr>
        </p:nvSpPr>
        <p:spPr>
          <a:xfrm>
            <a:off x="442913" y="1808163"/>
            <a:ext cx="11306175" cy="4357687"/>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CFDA596C-C4F3-CE4E-9E3B-1F3CE0AB256E}"/>
              </a:ext>
            </a:extLst>
          </p:cNvPr>
          <p:cNvSpPr>
            <a:spLocks noGrp="1"/>
          </p:cNvSpPr>
          <p:nvPr>
            <p:ph type="dt" sz="half" idx="2"/>
          </p:nvPr>
        </p:nvSpPr>
        <p:spPr>
          <a:xfrm>
            <a:off x="442913" y="6396960"/>
            <a:ext cx="3138487" cy="365125"/>
          </a:xfrm>
          <a:prstGeom prst="rect">
            <a:avLst/>
          </a:prstGeom>
        </p:spPr>
        <p:txBody>
          <a:bodyPr vert="horz" lIns="0" tIns="0" rIns="0" bIns="0" rtlCol="0" anchor="ctr"/>
          <a:lstStyle>
            <a:lvl1pPr algn="l">
              <a:defRPr sz="1000" b="0" i="0">
                <a:solidFill>
                  <a:schemeClr val="bg1"/>
                </a:solidFill>
                <a:latin typeface="Roboto" panose="02000000000000000000" pitchFamily="2" charset="0"/>
              </a:defRPr>
            </a:lvl1pPr>
          </a:lstStyle>
          <a:p>
            <a:fld id="{0D534ED2-1456-6F4B-BD2F-15A40291893A}" type="datetimeFigureOut">
              <a:rPr lang="nl-NL" smtClean="0"/>
              <a:pPr/>
              <a:t>21-11-2022</a:t>
            </a:fld>
            <a:endParaRPr lang="nl-NL" dirty="0"/>
          </a:p>
        </p:txBody>
      </p:sp>
      <p:sp>
        <p:nvSpPr>
          <p:cNvPr id="6" name="Tijdelijke aanduiding voor dianummer 5">
            <a:extLst>
              <a:ext uri="{FF2B5EF4-FFF2-40B4-BE49-F238E27FC236}">
                <a16:creationId xmlns:a16="http://schemas.microsoft.com/office/drawing/2014/main" id="{6CC6BFC3-CB1C-7A44-80C0-8A27FAF43583}"/>
              </a:ext>
            </a:extLst>
          </p:cNvPr>
          <p:cNvSpPr>
            <a:spLocks noGrp="1"/>
          </p:cNvSpPr>
          <p:nvPr>
            <p:ph type="sldNum" sz="quarter" idx="4"/>
          </p:nvPr>
        </p:nvSpPr>
        <p:spPr>
          <a:xfrm>
            <a:off x="8610599" y="6396960"/>
            <a:ext cx="3138487" cy="365125"/>
          </a:xfrm>
          <a:prstGeom prst="rect">
            <a:avLst/>
          </a:prstGeom>
        </p:spPr>
        <p:txBody>
          <a:bodyPr vert="horz" lIns="0" tIns="0" rIns="0" bIns="0" rtlCol="0" anchor="ctr"/>
          <a:lstStyle>
            <a:lvl1pPr algn="r">
              <a:defRPr sz="1000" b="0" i="0">
                <a:solidFill>
                  <a:schemeClr val="bg1"/>
                </a:solidFill>
                <a:latin typeface="Roboto" panose="02000000000000000000" pitchFamily="2" charset="0"/>
              </a:defRPr>
            </a:lvl1pPr>
          </a:lstStyle>
          <a:p>
            <a:fld id="{7447FFD5-90BD-A04C-8307-138FE45CA7D3}" type="slidenum">
              <a:rPr lang="nl-NL" smtClean="0"/>
              <a:pPr/>
              <a:t>‹nr.›</a:t>
            </a:fld>
            <a:endParaRPr lang="nl-NL" dirty="0"/>
          </a:p>
        </p:txBody>
      </p:sp>
      <p:sp>
        <p:nvSpPr>
          <p:cNvPr id="9" name="Tijdelijke aanduiding voor voettekst 8">
            <a:extLst>
              <a:ext uri="{FF2B5EF4-FFF2-40B4-BE49-F238E27FC236}">
                <a16:creationId xmlns:a16="http://schemas.microsoft.com/office/drawing/2014/main" id="{F526FA83-8A18-B148-AADA-6B3549CFD76B}"/>
              </a:ext>
            </a:extLst>
          </p:cNvPr>
          <p:cNvSpPr>
            <a:spLocks noGrp="1"/>
          </p:cNvSpPr>
          <p:nvPr>
            <p:ph type="ftr" sz="quarter" idx="3"/>
          </p:nvPr>
        </p:nvSpPr>
        <p:spPr>
          <a:xfrm>
            <a:off x="4038600" y="6396959"/>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nl-NL" dirty="0"/>
              <a:t>Voettekst</a:t>
            </a:r>
          </a:p>
        </p:txBody>
      </p:sp>
    </p:spTree>
    <p:extLst>
      <p:ext uri="{BB962C8B-B14F-4D97-AF65-F5344CB8AC3E}">
        <p14:creationId xmlns:p14="http://schemas.microsoft.com/office/powerpoint/2010/main" val="1536041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kern="1200" baseline="0">
          <a:solidFill>
            <a:schemeClr val="accent2"/>
          </a:solidFill>
          <a:latin typeface="Bree Serif"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userDrawn="1">
          <p15:clr>
            <a:srgbClr val="F26B43"/>
          </p15:clr>
        </p15:guide>
        <p15:guide id="3" orient="horz" pos="3884" userDrawn="1">
          <p15:clr>
            <a:srgbClr val="F26B43"/>
          </p15:clr>
        </p15:guide>
        <p15:guide id="4" pos="3840" userDrawn="1">
          <p15:clr>
            <a:srgbClr val="F26B43"/>
          </p15:clr>
        </p15:guide>
        <p15:guide id="5" pos="279" userDrawn="1">
          <p15:clr>
            <a:srgbClr val="F26B43"/>
          </p15:clr>
        </p15:guide>
        <p15:guide id="6" pos="7401" userDrawn="1">
          <p15:clr>
            <a:srgbClr val="F26B43"/>
          </p15:clr>
        </p15:guide>
        <p15:guide id="7" orient="horz" pos="550" userDrawn="1">
          <p15:clr>
            <a:srgbClr val="F26B43"/>
          </p15:clr>
        </p15:guide>
        <p15:guide id="8" orient="horz" pos="1071" userDrawn="1">
          <p15:clr>
            <a:srgbClr val="F26B43"/>
          </p15:clr>
        </p15:guide>
        <p15:guide id="9" orient="horz" pos="1139" userDrawn="1">
          <p15:clr>
            <a:srgbClr val="F26B43"/>
          </p15:clr>
        </p15:guide>
        <p15:guide id="10" pos="3795" userDrawn="1">
          <p15:clr>
            <a:srgbClr val="F26B43"/>
          </p15:clr>
        </p15:guide>
        <p15:guide id="11" pos="38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698C59-750E-46BC-A755-EB2E38B972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E7B62CD-9036-4CDC-B875-E1A1A56E9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019C7C-2BC4-4D24-B85B-E32A07AE5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D4444-01F4-4A96-AB0A-7D716A060AEF}"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27B50FE3-83E3-466D-AC60-5AE5AF697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CDFFA6D-CDAC-4518-8DB0-67F49A57C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D3C45-01DF-42F2-9EE2-CF26FDBCDE01}" type="slidenum">
              <a:rPr lang="nl-NL" smtClean="0"/>
              <a:t>‹nr.›</a:t>
            </a:fld>
            <a:endParaRPr lang="nl-NL"/>
          </a:p>
        </p:txBody>
      </p:sp>
    </p:spTree>
    <p:extLst>
      <p:ext uri="{BB962C8B-B14F-4D97-AF65-F5344CB8AC3E}">
        <p14:creationId xmlns:p14="http://schemas.microsoft.com/office/powerpoint/2010/main" val="35495816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www.milieubarometer.n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76808662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vimeo.com/768089992/b5b63fac7b"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36D0A-C6F4-FB4B-83F1-04A156F91544}"/>
              </a:ext>
            </a:extLst>
          </p:cNvPr>
          <p:cNvSpPr>
            <a:spLocks noGrp="1"/>
          </p:cNvSpPr>
          <p:nvPr>
            <p:ph type="ctrTitle"/>
          </p:nvPr>
        </p:nvSpPr>
        <p:spPr/>
        <p:txBody>
          <a:bodyPr/>
          <a:lstStyle/>
          <a:p>
            <a:r>
              <a:rPr lang="nl-NL" dirty="0"/>
              <a:t>De Milieubarometer</a:t>
            </a:r>
          </a:p>
        </p:txBody>
      </p:sp>
      <p:sp>
        <p:nvSpPr>
          <p:cNvPr id="3" name="Ondertitel 2">
            <a:extLst>
              <a:ext uri="{FF2B5EF4-FFF2-40B4-BE49-F238E27FC236}">
                <a16:creationId xmlns:a16="http://schemas.microsoft.com/office/drawing/2014/main" id="{1C30CCA0-641B-0C45-B414-838A3BC75F2C}"/>
              </a:ext>
            </a:extLst>
          </p:cNvPr>
          <p:cNvSpPr>
            <a:spLocks noGrp="1"/>
          </p:cNvSpPr>
          <p:nvPr>
            <p:ph type="subTitle" idx="1"/>
          </p:nvPr>
        </p:nvSpPr>
        <p:spPr/>
        <p:txBody>
          <a:bodyPr/>
          <a:lstStyle/>
          <a:p>
            <a:r>
              <a:rPr lang="nl-NL" dirty="0"/>
              <a:t>Brengt verduurzaming in beeld</a:t>
            </a:r>
          </a:p>
        </p:txBody>
      </p:sp>
      <p:sp>
        <p:nvSpPr>
          <p:cNvPr id="8" name="Tijdelijke aanduiding voor tekst 7">
            <a:extLst>
              <a:ext uri="{FF2B5EF4-FFF2-40B4-BE49-F238E27FC236}">
                <a16:creationId xmlns:a16="http://schemas.microsoft.com/office/drawing/2014/main" id="{0F1ACABC-DDFC-3542-9D8F-E5914E826E3F}"/>
              </a:ext>
            </a:extLst>
          </p:cNvPr>
          <p:cNvSpPr>
            <a:spLocks noGrp="1"/>
          </p:cNvSpPr>
          <p:nvPr>
            <p:ph type="body" sz="quarter" idx="13"/>
          </p:nvPr>
        </p:nvSpPr>
        <p:spPr/>
        <p:txBody>
          <a:bodyPr>
            <a:normAutofit fontScale="92500" lnSpcReduction="20000"/>
          </a:bodyPr>
          <a:lstStyle/>
          <a:p>
            <a:r>
              <a:rPr lang="nl-NL" dirty="0"/>
              <a:t>Naam</a:t>
            </a:r>
          </a:p>
          <a:p>
            <a:r>
              <a:rPr lang="nl-NL" dirty="0"/>
              <a:t>Organisatie</a:t>
            </a:r>
          </a:p>
        </p:txBody>
      </p:sp>
      <p:sp>
        <p:nvSpPr>
          <p:cNvPr id="9" name="Tijdelijke aanduiding voor tekst 8">
            <a:extLst>
              <a:ext uri="{FF2B5EF4-FFF2-40B4-BE49-F238E27FC236}">
                <a16:creationId xmlns:a16="http://schemas.microsoft.com/office/drawing/2014/main" id="{0F5BF82A-98DF-0B43-AE8F-5CB8DFBEC773}"/>
              </a:ext>
            </a:extLst>
          </p:cNvPr>
          <p:cNvSpPr>
            <a:spLocks noGrp="1"/>
          </p:cNvSpPr>
          <p:nvPr>
            <p:ph type="body" sz="quarter" idx="14"/>
          </p:nvPr>
        </p:nvSpPr>
        <p:spPr/>
        <p:txBody>
          <a:bodyPr/>
          <a:lstStyle/>
          <a:p>
            <a:fld id="{F6FD286E-F596-4482-BE9F-F73312FF71AF}" type="datetime4">
              <a:rPr lang="nl-NL" smtClean="0"/>
              <a:t>21 november 2022</a:t>
            </a:fld>
            <a:endParaRPr lang="nl-NL" dirty="0"/>
          </a:p>
        </p:txBody>
      </p:sp>
      <p:sp>
        <p:nvSpPr>
          <p:cNvPr id="5" name="Tekstvak 4">
            <a:extLst>
              <a:ext uri="{FF2B5EF4-FFF2-40B4-BE49-F238E27FC236}">
                <a16:creationId xmlns:a16="http://schemas.microsoft.com/office/drawing/2014/main" id="{2A24A51B-DA1A-494C-9557-9793A6C6E754}"/>
              </a:ext>
            </a:extLst>
          </p:cNvPr>
          <p:cNvSpPr txBox="1"/>
          <p:nvPr/>
        </p:nvSpPr>
        <p:spPr>
          <a:xfrm>
            <a:off x="9783441" y="5889248"/>
            <a:ext cx="0" cy="0"/>
          </a:xfrm>
          <a:prstGeom prst="rect">
            <a:avLst/>
          </a:prstGeom>
        </p:spPr>
        <p:txBody>
          <a:bodyPr vert="horz" wrap="none" lIns="0" tIns="0" rIns="0" bIns="0" rtlCol="0" anchor="ctr" anchorCtr="0">
            <a:normAutofit fontScale="25000" lnSpcReduction="20000"/>
          </a:bodyPr>
          <a:lstStyle/>
          <a:p>
            <a:pPr algn="r"/>
            <a:endParaRPr lang="nl-NL" dirty="0">
              <a:solidFill>
                <a:schemeClr val="bg1"/>
              </a:solidFill>
            </a:endParaRPr>
          </a:p>
        </p:txBody>
      </p:sp>
      <p:sp>
        <p:nvSpPr>
          <p:cNvPr id="6" name="Tekstvak 5">
            <a:extLst>
              <a:ext uri="{FF2B5EF4-FFF2-40B4-BE49-F238E27FC236}">
                <a16:creationId xmlns:a16="http://schemas.microsoft.com/office/drawing/2014/main" id="{28B06DCF-C61C-1240-8D2B-FF0C8AE838AB}"/>
              </a:ext>
            </a:extLst>
          </p:cNvPr>
          <p:cNvSpPr txBox="1"/>
          <p:nvPr/>
        </p:nvSpPr>
        <p:spPr>
          <a:xfrm>
            <a:off x="901611" y="5876459"/>
            <a:ext cx="0" cy="0"/>
          </a:xfrm>
          <a:prstGeom prst="rect">
            <a:avLst/>
          </a:prstGeom>
        </p:spPr>
        <p:txBody>
          <a:bodyPr vert="horz" wrap="none" lIns="0" tIns="0" rIns="0" bIns="0" rtlCol="0" anchor="ctr" anchorCtr="0">
            <a:normAutofit fontScale="25000" lnSpcReduction="20000"/>
          </a:bodyPr>
          <a:lstStyle/>
          <a:p>
            <a:pPr algn="r"/>
            <a:endParaRPr lang="nl-NL" dirty="0">
              <a:solidFill>
                <a:schemeClr val="bg1"/>
              </a:solidFill>
            </a:endParaRPr>
          </a:p>
        </p:txBody>
      </p:sp>
      <p:pic>
        <p:nvPicPr>
          <p:cNvPr id="7" name="Afbeelding 6">
            <a:extLst>
              <a:ext uri="{FF2B5EF4-FFF2-40B4-BE49-F238E27FC236}">
                <a16:creationId xmlns:a16="http://schemas.microsoft.com/office/drawing/2014/main" id="{236FF200-4FD4-4FFD-83D1-051010B5A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349" y="815153"/>
            <a:ext cx="1798738" cy="1798738"/>
          </a:xfrm>
          <a:prstGeom prst="rect">
            <a:avLst/>
          </a:prstGeom>
        </p:spPr>
      </p:pic>
    </p:spTree>
    <p:extLst>
      <p:ext uri="{BB962C8B-B14F-4D97-AF65-F5344CB8AC3E}">
        <p14:creationId xmlns:p14="http://schemas.microsoft.com/office/powerpoint/2010/main" val="120060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BEEF2D6-DA35-4881-B992-0FF3C13182A9}"/>
              </a:ext>
            </a:extLst>
          </p:cNvPr>
          <p:cNvPicPr>
            <a:picLocks noChangeAspect="1"/>
          </p:cNvPicPr>
          <p:nvPr/>
        </p:nvPicPr>
        <p:blipFill>
          <a:blip r:embed="rId3"/>
          <a:stretch>
            <a:fillRect/>
          </a:stretch>
        </p:blipFill>
        <p:spPr>
          <a:xfrm>
            <a:off x="5735638" y="1700212"/>
            <a:ext cx="6013450" cy="4378213"/>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Branche specifiek</a:t>
            </a:r>
          </a:p>
        </p:txBody>
      </p:sp>
      <p:sp>
        <p:nvSpPr>
          <p:cNvPr id="10" name="Tijdelijke aanduiding voor tekst 3">
            <a:extLst>
              <a:ext uri="{FF2B5EF4-FFF2-40B4-BE49-F238E27FC236}">
                <a16:creationId xmlns:a16="http://schemas.microsoft.com/office/drawing/2014/main" id="{74963952-CE8C-4CE3-854C-AE822C539C25}"/>
              </a:ext>
            </a:extLst>
          </p:cNvPr>
          <p:cNvSpPr txBox="1">
            <a:spLocks/>
          </p:cNvSpPr>
          <p:nvPr/>
        </p:nvSpPr>
        <p:spPr>
          <a:xfrm>
            <a:off x="442913" y="1700213"/>
            <a:ext cx="4605337" cy="4357687"/>
          </a:xfrm>
          <a:prstGeom prst="rect">
            <a:avLst/>
          </a:prstGeom>
          <a:ln>
            <a:solidFill>
              <a:schemeClr val="accent1"/>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72000"/>
            <a:r>
              <a:rPr lang="nl-NL" dirty="0"/>
              <a:t>Relevante gegevens eigen branche</a:t>
            </a:r>
            <a:br>
              <a:rPr lang="nl-NL" dirty="0"/>
            </a:br>
            <a:endParaRPr lang="nl-NL" dirty="0"/>
          </a:p>
          <a:p>
            <a:pPr marL="72000"/>
            <a:r>
              <a:rPr lang="nl-NL" dirty="0"/>
              <a:t>Vergelijking op basis van </a:t>
            </a:r>
            <a:br>
              <a:rPr lang="nl-NL" dirty="0"/>
            </a:br>
            <a:r>
              <a:rPr lang="nl-NL" dirty="0"/>
              <a:t>branchegemiddelde</a:t>
            </a:r>
          </a:p>
          <a:p>
            <a:pPr marL="72000"/>
            <a:r>
              <a:rPr lang="nl-NL" sz="1400" i="1" dirty="0"/>
              <a:t>	Beschikbaar voor tientallen branches</a:t>
            </a:r>
          </a:p>
          <a:p>
            <a:pPr marL="72000" lvl="1">
              <a:spcBef>
                <a:spcPts val="600"/>
              </a:spcBef>
            </a:pPr>
            <a:endParaRPr lang="nl-NL" dirty="0"/>
          </a:p>
        </p:txBody>
      </p:sp>
      <p:sp>
        <p:nvSpPr>
          <p:cNvPr id="5" name="Pijl: links 4">
            <a:extLst>
              <a:ext uri="{FF2B5EF4-FFF2-40B4-BE49-F238E27FC236}">
                <a16:creationId xmlns:a16="http://schemas.microsoft.com/office/drawing/2014/main" id="{63D205C3-F90C-4C8D-81BB-C4B6BC1E8110}"/>
              </a:ext>
            </a:extLst>
          </p:cNvPr>
          <p:cNvSpPr/>
          <p:nvPr/>
        </p:nvSpPr>
        <p:spPr>
          <a:xfrm rot="18651881">
            <a:off x="8835392" y="4873858"/>
            <a:ext cx="627321" cy="38277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1961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Brede toepassing</a:t>
            </a:r>
          </a:p>
        </p:txBody>
      </p:sp>
      <p:sp>
        <p:nvSpPr>
          <p:cNvPr id="4" name="Tijdelijke aanduiding voor tekst 3">
            <a:extLst>
              <a:ext uri="{FF2B5EF4-FFF2-40B4-BE49-F238E27FC236}">
                <a16:creationId xmlns:a16="http://schemas.microsoft.com/office/drawing/2014/main" id="{768A0C88-D157-4561-BA79-967863246FC4}"/>
              </a:ext>
            </a:extLst>
          </p:cNvPr>
          <p:cNvSpPr>
            <a:spLocks noGrp="1"/>
          </p:cNvSpPr>
          <p:nvPr>
            <p:ph type="body" sz="half" idx="2"/>
          </p:nvPr>
        </p:nvSpPr>
        <p:spPr>
          <a:xfrm>
            <a:off x="442913" y="1700213"/>
            <a:ext cx="4605337" cy="4357687"/>
          </a:xfrm>
          <a:ln>
            <a:solidFill>
              <a:schemeClr val="accent1"/>
            </a:solidFill>
          </a:ln>
        </p:spPr>
        <p:txBody>
          <a:bodyPr vert="horz" lIns="0" tIns="0" rIns="0" bIns="0" rtlCol="0" anchor="ctr">
            <a:normAutofit/>
          </a:bodyPr>
          <a:lstStyle/>
          <a:p>
            <a:pPr marL="72000"/>
            <a:endParaRPr lang="nl-NL" dirty="0"/>
          </a:p>
          <a:p>
            <a:pPr marL="72000"/>
            <a:r>
              <a:rPr lang="nl-NL" dirty="0"/>
              <a:t>Eigen duurzaamheids- en milieubeleid</a:t>
            </a:r>
          </a:p>
          <a:p>
            <a:pPr marL="72000"/>
            <a:endParaRPr lang="nl-NL" dirty="0"/>
          </a:p>
          <a:p>
            <a:pPr marL="72000"/>
            <a:r>
              <a:rPr lang="nl-NL" dirty="0"/>
              <a:t>Certificering </a:t>
            </a:r>
          </a:p>
          <a:p>
            <a:pPr lvl="1"/>
            <a:r>
              <a:rPr lang="nl-NL" i="1" dirty="0"/>
              <a:t>CO</a:t>
            </a:r>
            <a:r>
              <a:rPr lang="nl-NL" i="1" baseline="-25000" dirty="0"/>
              <a:t>2</a:t>
            </a:r>
            <a:r>
              <a:rPr lang="nl-NL" i="1" dirty="0"/>
              <a:t>-Prestatieladder</a:t>
            </a:r>
          </a:p>
          <a:p>
            <a:pPr lvl="1"/>
            <a:r>
              <a:rPr lang="nl-NL" i="1" dirty="0"/>
              <a:t>ISO-14001, ISO-26000</a:t>
            </a:r>
          </a:p>
          <a:p>
            <a:pPr lvl="1"/>
            <a:r>
              <a:rPr lang="nl-NL" i="1" dirty="0"/>
              <a:t>Milieuthermometer Zorg</a:t>
            </a:r>
          </a:p>
          <a:p>
            <a:pPr marL="72000"/>
            <a:endParaRPr lang="nl-NL" dirty="0"/>
          </a:p>
          <a:p>
            <a:pPr marL="72000"/>
            <a:r>
              <a:rPr lang="nl-NL" dirty="0"/>
              <a:t>Duurzaamheid meetbaar maken</a:t>
            </a:r>
          </a:p>
          <a:p>
            <a:pPr marL="529200" lvl="1"/>
            <a:r>
              <a:rPr lang="nl-NL" i="1" dirty="0" err="1"/>
              <a:t>Sustainable</a:t>
            </a:r>
            <a:r>
              <a:rPr lang="nl-NL" i="1" dirty="0"/>
              <a:t> Development Goals (</a:t>
            </a:r>
            <a:r>
              <a:rPr lang="nl-NL" i="1" dirty="0" err="1"/>
              <a:t>SDG’s</a:t>
            </a:r>
            <a:r>
              <a:rPr lang="nl-NL" i="1" dirty="0"/>
              <a:t>)</a:t>
            </a:r>
          </a:p>
          <a:p>
            <a:pPr marL="529200" lvl="1"/>
            <a:r>
              <a:rPr lang="nl-NL" i="1" dirty="0" err="1"/>
              <a:t>Environmental</a:t>
            </a:r>
            <a:r>
              <a:rPr lang="nl-NL" i="1" dirty="0"/>
              <a:t> </a:t>
            </a:r>
            <a:r>
              <a:rPr lang="nl-NL" i="1" dirty="0" err="1"/>
              <a:t>Social</a:t>
            </a:r>
            <a:r>
              <a:rPr lang="nl-NL" i="1" dirty="0"/>
              <a:t> </a:t>
            </a:r>
            <a:r>
              <a:rPr lang="nl-NL" i="1" dirty="0" err="1"/>
              <a:t>Governance</a:t>
            </a:r>
            <a:r>
              <a:rPr lang="nl-NL" i="1" dirty="0"/>
              <a:t> (ESG)</a:t>
            </a:r>
          </a:p>
          <a:p>
            <a:pPr marL="529200" lvl="1"/>
            <a:r>
              <a:rPr lang="nl-NL" i="1" dirty="0"/>
              <a:t>Maatschappelijk Verantwoord Ondernemen (MVO)</a:t>
            </a:r>
          </a:p>
          <a:p>
            <a:pPr marL="72000"/>
            <a:endParaRPr lang="nl-NL" dirty="0"/>
          </a:p>
        </p:txBody>
      </p:sp>
      <p:pic>
        <p:nvPicPr>
          <p:cNvPr id="11" name="Afbeelding 10">
            <a:extLst>
              <a:ext uri="{FF2B5EF4-FFF2-40B4-BE49-F238E27FC236}">
                <a16:creationId xmlns:a16="http://schemas.microsoft.com/office/drawing/2014/main" id="{448BA26F-3B3C-4DC1-A6FF-C1243AB08788}"/>
              </a:ext>
            </a:extLst>
          </p:cNvPr>
          <p:cNvPicPr>
            <a:picLocks noChangeAspect="1"/>
          </p:cNvPicPr>
          <p:nvPr/>
        </p:nvPicPr>
        <p:blipFill>
          <a:blip r:embed="rId3"/>
          <a:stretch>
            <a:fillRect/>
          </a:stretch>
        </p:blipFill>
        <p:spPr>
          <a:xfrm>
            <a:off x="8428752" y="4463712"/>
            <a:ext cx="2775780" cy="1486689"/>
          </a:xfrm>
          <a:prstGeom prst="rect">
            <a:avLst/>
          </a:prstGeom>
        </p:spPr>
      </p:pic>
      <p:pic>
        <p:nvPicPr>
          <p:cNvPr id="16" name="Afbeelding 15">
            <a:extLst>
              <a:ext uri="{FF2B5EF4-FFF2-40B4-BE49-F238E27FC236}">
                <a16:creationId xmlns:a16="http://schemas.microsoft.com/office/drawing/2014/main" id="{FEA62393-EE56-4D04-BACC-6B5E323D944F}"/>
              </a:ext>
            </a:extLst>
          </p:cNvPr>
          <p:cNvPicPr>
            <a:picLocks noChangeAspect="1"/>
          </p:cNvPicPr>
          <p:nvPr/>
        </p:nvPicPr>
        <p:blipFill>
          <a:blip r:embed="rId4"/>
          <a:stretch>
            <a:fillRect/>
          </a:stretch>
        </p:blipFill>
        <p:spPr>
          <a:xfrm>
            <a:off x="9709484" y="2011228"/>
            <a:ext cx="938462" cy="1093032"/>
          </a:xfrm>
          <a:prstGeom prst="rect">
            <a:avLst/>
          </a:prstGeom>
        </p:spPr>
      </p:pic>
      <p:pic>
        <p:nvPicPr>
          <p:cNvPr id="17" name="Afbeelding 16">
            <a:extLst>
              <a:ext uri="{FF2B5EF4-FFF2-40B4-BE49-F238E27FC236}">
                <a16:creationId xmlns:a16="http://schemas.microsoft.com/office/drawing/2014/main" id="{FFB6E7A9-FC2F-490C-93A4-EFC036DB86B9}"/>
              </a:ext>
            </a:extLst>
          </p:cNvPr>
          <p:cNvPicPr>
            <a:picLocks noChangeAspect="1"/>
          </p:cNvPicPr>
          <p:nvPr/>
        </p:nvPicPr>
        <p:blipFill>
          <a:blip r:embed="rId5"/>
          <a:stretch>
            <a:fillRect/>
          </a:stretch>
        </p:blipFill>
        <p:spPr>
          <a:xfrm>
            <a:off x="6268724" y="4645809"/>
            <a:ext cx="1419963" cy="1395794"/>
          </a:xfrm>
          <a:prstGeom prst="rect">
            <a:avLst/>
          </a:prstGeom>
        </p:spPr>
      </p:pic>
      <p:pic>
        <p:nvPicPr>
          <p:cNvPr id="18" name="Afbeelding 17">
            <a:extLst>
              <a:ext uri="{FF2B5EF4-FFF2-40B4-BE49-F238E27FC236}">
                <a16:creationId xmlns:a16="http://schemas.microsoft.com/office/drawing/2014/main" id="{0F82CE98-C9FA-441A-BA03-52D1755AA626}"/>
              </a:ext>
            </a:extLst>
          </p:cNvPr>
          <p:cNvPicPr>
            <a:picLocks noChangeAspect="1"/>
          </p:cNvPicPr>
          <p:nvPr/>
        </p:nvPicPr>
        <p:blipFill rotWithShape="1">
          <a:blip r:embed="rId6"/>
          <a:srcRect r="6130"/>
          <a:stretch/>
        </p:blipFill>
        <p:spPr>
          <a:xfrm>
            <a:off x="6034069" y="1933305"/>
            <a:ext cx="2724672" cy="1486689"/>
          </a:xfrm>
          <a:prstGeom prst="rect">
            <a:avLst/>
          </a:prstGeom>
        </p:spPr>
      </p:pic>
      <p:pic>
        <p:nvPicPr>
          <p:cNvPr id="19" name="Afbeelding 18">
            <a:extLst>
              <a:ext uri="{FF2B5EF4-FFF2-40B4-BE49-F238E27FC236}">
                <a16:creationId xmlns:a16="http://schemas.microsoft.com/office/drawing/2014/main" id="{87F2F1EF-C121-4A45-9481-68F6CB583C10}"/>
              </a:ext>
            </a:extLst>
          </p:cNvPr>
          <p:cNvPicPr>
            <a:picLocks noChangeAspect="1"/>
          </p:cNvPicPr>
          <p:nvPr/>
        </p:nvPicPr>
        <p:blipFill rotWithShape="1">
          <a:blip r:embed="rId7"/>
          <a:srcRect t="1416"/>
          <a:stretch/>
        </p:blipFill>
        <p:spPr>
          <a:xfrm>
            <a:off x="10810625" y="1833586"/>
            <a:ext cx="938462" cy="1285987"/>
          </a:xfrm>
          <a:prstGeom prst="rect">
            <a:avLst/>
          </a:prstGeom>
        </p:spPr>
      </p:pic>
    </p:spTree>
    <p:extLst>
      <p:ext uri="{BB962C8B-B14F-4D97-AF65-F5344CB8AC3E}">
        <p14:creationId xmlns:p14="http://schemas.microsoft.com/office/powerpoint/2010/main" val="144306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Lage kosten</a:t>
            </a:r>
          </a:p>
        </p:txBody>
      </p:sp>
      <p:sp>
        <p:nvSpPr>
          <p:cNvPr id="4" name="Tijdelijke aanduiding voor tekst 3">
            <a:extLst>
              <a:ext uri="{FF2B5EF4-FFF2-40B4-BE49-F238E27FC236}">
                <a16:creationId xmlns:a16="http://schemas.microsoft.com/office/drawing/2014/main" id="{768A0C88-D157-4561-BA79-967863246FC4}"/>
              </a:ext>
            </a:extLst>
          </p:cNvPr>
          <p:cNvSpPr>
            <a:spLocks noGrp="1"/>
          </p:cNvSpPr>
          <p:nvPr>
            <p:ph type="body" sz="half" idx="2"/>
          </p:nvPr>
        </p:nvSpPr>
        <p:spPr>
          <a:xfrm>
            <a:off x="442913" y="1700213"/>
            <a:ext cx="4605337" cy="4357687"/>
          </a:xfrm>
          <a:ln>
            <a:solidFill>
              <a:schemeClr val="accent1"/>
            </a:solidFill>
          </a:ln>
        </p:spPr>
        <p:txBody>
          <a:bodyPr vert="horz" lIns="0" tIns="0" rIns="0" bIns="0" rtlCol="0" anchor="ctr">
            <a:normAutofit/>
          </a:bodyPr>
          <a:lstStyle/>
          <a:p>
            <a:pPr marL="72000"/>
            <a:r>
              <a:rPr lang="nl-NL" dirty="0"/>
              <a:t>Start € 249</a:t>
            </a:r>
          </a:p>
          <a:p>
            <a:pPr marL="72000"/>
            <a:r>
              <a:rPr lang="nl-NL" sz="1400" i="1" dirty="0">
                <a:solidFill>
                  <a:srgbClr val="33363A"/>
                </a:solidFill>
                <a:ea typeface="Roboto" panose="02000000000000000000" pitchFamily="2" charset="0"/>
              </a:rPr>
              <a:t>daarna € 85 per vestiging per jaar</a:t>
            </a:r>
          </a:p>
          <a:p>
            <a:pPr marL="72000"/>
            <a:endParaRPr lang="nl-NL" sz="1400" i="1" dirty="0">
              <a:solidFill>
                <a:srgbClr val="33363A"/>
              </a:solidFill>
              <a:ea typeface="Roboto" panose="02000000000000000000" pitchFamily="2" charset="0"/>
            </a:endParaRPr>
          </a:p>
          <a:p>
            <a:pPr marL="72000"/>
            <a:r>
              <a:rPr lang="nl-NL" dirty="0"/>
              <a:t>Gratis startabonnement</a:t>
            </a:r>
          </a:p>
          <a:p>
            <a:pPr marL="72000" lvl="0"/>
            <a:r>
              <a:rPr lang="nl-NL" sz="1400" i="1" dirty="0">
                <a:solidFill>
                  <a:srgbClr val="33363A"/>
                </a:solidFill>
                <a:ea typeface="Roboto" panose="02000000000000000000" pitchFamily="2" charset="0"/>
              </a:rPr>
              <a:t>Tientallen gemeentes</a:t>
            </a:r>
          </a:p>
          <a:p>
            <a:pPr marL="72000" lvl="0"/>
            <a:r>
              <a:rPr lang="nl-NL" sz="1400" i="1" dirty="0">
                <a:solidFill>
                  <a:srgbClr val="33363A"/>
                </a:solidFill>
                <a:ea typeface="Roboto" panose="02000000000000000000" pitchFamily="2" charset="0"/>
              </a:rPr>
              <a:t>Zorgbranche: leden </a:t>
            </a:r>
            <a:r>
              <a:rPr lang="nl-NL" sz="1400" i="1" dirty="0" err="1">
                <a:solidFill>
                  <a:srgbClr val="33363A"/>
                </a:solidFill>
                <a:ea typeface="Roboto" panose="02000000000000000000" pitchFamily="2" charset="0"/>
              </a:rPr>
              <a:t>MilieuPlatformZorg</a:t>
            </a:r>
            <a:endParaRPr lang="nl-NL" sz="1400" i="1" dirty="0">
              <a:solidFill>
                <a:srgbClr val="33363A"/>
              </a:solidFill>
              <a:ea typeface="Roboto" panose="02000000000000000000" pitchFamily="2" charset="0"/>
            </a:endParaRPr>
          </a:p>
          <a:p>
            <a:pPr marL="72000"/>
            <a:endParaRPr lang="nl-NL" dirty="0"/>
          </a:p>
          <a:p>
            <a:pPr marL="72000"/>
            <a:endParaRPr lang="nl-NL" dirty="0"/>
          </a:p>
        </p:txBody>
      </p:sp>
      <p:pic>
        <p:nvPicPr>
          <p:cNvPr id="24" name="Tijdelijke aanduiding voor inhoud 23">
            <a:extLst>
              <a:ext uri="{FF2B5EF4-FFF2-40B4-BE49-F238E27FC236}">
                <a16:creationId xmlns:a16="http://schemas.microsoft.com/office/drawing/2014/main" id="{4698C99D-C1AB-4747-99AB-AFC0C8D221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637" y="1700212"/>
            <a:ext cx="3289988" cy="3611376"/>
          </a:xfrm>
          <a:prstGeom prst="rect">
            <a:avLst/>
          </a:prstGeom>
          <a:ln>
            <a:noFill/>
          </a:ln>
          <a:effectLst>
            <a:outerShdw blurRad="292100" dist="139700" dir="2700000" algn="tl" rotWithShape="0">
              <a:srgbClr val="333333">
                <a:alpha val="65000"/>
              </a:srgbClr>
            </a:outerShdw>
          </a:effectLst>
        </p:spPr>
      </p:pic>
      <p:pic>
        <p:nvPicPr>
          <p:cNvPr id="7" name="Afbeelding 6">
            <a:extLst>
              <a:ext uri="{FF2B5EF4-FFF2-40B4-BE49-F238E27FC236}">
                <a16:creationId xmlns:a16="http://schemas.microsoft.com/office/drawing/2014/main" id="{15BB4785-0E3F-45C7-BF54-4C2486AEC820}"/>
              </a:ext>
            </a:extLst>
          </p:cNvPr>
          <p:cNvPicPr>
            <a:picLocks noChangeAspect="1"/>
          </p:cNvPicPr>
          <p:nvPr/>
        </p:nvPicPr>
        <p:blipFill rotWithShape="1">
          <a:blip r:embed="rId4">
            <a:extLst>
              <a:ext uri="{28A0092B-C50C-407E-A947-70E740481C1C}">
                <a14:useLocalDpi xmlns:a14="http://schemas.microsoft.com/office/drawing/2010/main" val="0"/>
              </a:ext>
            </a:extLst>
          </a:blip>
          <a:srcRect t="35510" b="35510"/>
          <a:stretch/>
        </p:blipFill>
        <p:spPr>
          <a:xfrm>
            <a:off x="5735638" y="5422771"/>
            <a:ext cx="3287338" cy="635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033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0E3D7-A430-4F60-893B-8416D5B5F20D}"/>
              </a:ext>
            </a:extLst>
          </p:cNvPr>
          <p:cNvSpPr>
            <a:spLocks noGrp="1"/>
          </p:cNvSpPr>
          <p:nvPr>
            <p:ph type="title"/>
          </p:nvPr>
        </p:nvSpPr>
        <p:spPr/>
        <p:txBody>
          <a:bodyPr>
            <a:normAutofit/>
          </a:bodyPr>
          <a:lstStyle/>
          <a:p>
            <a:r>
              <a:rPr lang="nl-NL" dirty="0"/>
              <a:t>service</a:t>
            </a:r>
          </a:p>
        </p:txBody>
      </p:sp>
      <p:sp>
        <p:nvSpPr>
          <p:cNvPr id="4" name="Tijdelijke aanduiding voor inhoud 3">
            <a:extLst>
              <a:ext uri="{FF2B5EF4-FFF2-40B4-BE49-F238E27FC236}">
                <a16:creationId xmlns:a16="http://schemas.microsoft.com/office/drawing/2014/main" id="{EAABD867-B6E5-4084-A845-E0DC815E445F}"/>
              </a:ext>
            </a:extLst>
          </p:cNvPr>
          <p:cNvSpPr>
            <a:spLocks noGrp="1"/>
          </p:cNvSpPr>
          <p:nvPr>
            <p:ph sz="half" idx="1"/>
          </p:nvPr>
        </p:nvSpPr>
        <p:spPr/>
        <p:txBody>
          <a:bodyPr/>
          <a:lstStyle/>
          <a:p>
            <a:pPr marL="0" indent="0">
              <a:buNone/>
            </a:pPr>
            <a:r>
              <a:rPr lang="nl-NL" dirty="0"/>
              <a:t>Ook Engelse versie (</a:t>
            </a:r>
            <a:r>
              <a:rPr lang="nl-NL" dirty="0" err="1"/>
              <a:t>Envirometer</a:t>
            </a:r>
            <a:r>
              <a:rPr lang="nl-NL" dirty="0"/>
              <a:t>)</a:t>
            </a:r>
          </a:p>
          <a:p>
            <a:pPr marL="0" indent="0">
              <a:buNone/>
            </a:pPr>
            <a:endParaRPr lang="nl-NL" dirty="0"/>
          </a:p>
          <a:p>
            <a:pPr marL="0" indent="0">
              <a:buNone/>
            </a:pPr>
            <a:r>
              <a:rPr lang="nl-NL" dirty="0"/>
              <a:t>Uitgebreide online handleiding, FAQ</a:t>
            </a:r>
          </a:p>
          <a:p>
            <a:pPr marL="0" indent="0">
              <a:buNone/>
            </a:pPr>
            <a:r>
              <a:rPr lang="nl-NL" dirty="0"/>
              <a:t>Instructievideo’s</a:t>
            </a:r>
          </a:p>
          <a:p>
            <a:pPr marL="0" indent="0">
              <a:buNone/>
            </a:pPr>
            <a:r>
              <a:rPr lang="nl-NL" dirty="0"/>
              <a:t>Helpdesk - persoonlijk contact</a:t>
            </a:r>
          </a:p>
          <a:p>
            <a:pPr marL="0" indent="0">
              <a:buNone/>
            </a:pPr>
            <a:endParaRPr lang="nl-NL" dirty="0"/>
          </a:p>
          <a:p>
            <a:pPr marL="0" indent="0">
              <a:buNone/>
            </a:pPr>
            <a:r>
              <a:rPr lang="nl-NL" dirty="0"/>
              <a:t>Meer informatie: </a:t>
            </a:r>
          </a:p>
          <a:p>
            <a:pPr marL="0" indent="0">
              <a:buNone/>
            </a:pPr>
            <a:r>
              <a:rPr lang="nl-NL" dirty="0">
                <a:hlinkClick r:id="rId3"/>
              </a:rPr>
              <a:t>www.milieubarometer.nl</a:t>
            </a:r>
            <a:r>
              <a:rPr lang="nl-NL" dirty="0"/>
              <a:t> </a:t>
            </a:r>
          </a:p>
          <a:p>
            <a:pPr marL="0" indent="0">
              <a:buNone/>
            </a:pPr>
            <a:endParaRPr lang="nl-NL" dirty="0"/>
          </a:p>
          <a:p>
            <a:pPr marL="0" indent="0">
              <a:buNone/>
            </a:pPr>
            <a:endParaRPr lang="nl-NL" dirty="0"/>
          </a:p>
        </p:txBody>
      </p:sp>
      <p:sp>
        <p:nvSpPr>
          <p:cNvPr id="5" name="Tijdelijke aanduiding voor inhoud 4">
            <a:extLst>
              <a:ext uri="{FF2B5EF4-FFF2-40B4-BE49-F238E27FC236}">
                <a16:creationId xmlns:a16="http://schemas.microsoft.com/office/drawing/2014/main" id="{B09EF39C-7D3D-4D98-9F52-7248AA15CF49}"/>
              </a:ext>
            </a:extLst>
          </p:cNvPr>
          <p:cNvSpPr>
            <a:spLocks noGrp="1"/>
          </p:cNvSpPr>
          <p:nvPr>
            <p:ph sz="half" idx="2"/>
          </p:nvPr>
        </p:nvSpPr>
        <p:spPr/>
        <p:txBody>
          <a:bodyPr/>
          <a:lstStyle/>
          <a:p>
            <a:pPr marL="0" indent="0">
              <a:buNone/>
            </a:pPr>
            <a:endParaRPr lang="nl-NL" dirty="0"/>
          </a:p>
        </p:txBody>
      </p:sp>
      <p:pic>
        <p:nvPicPr>
          <p:cNvPr id="6" name="Afbeelding 5">
            <a:extLst>
              <a:ext uri="{FF2B5EF4-FFF2-40B4-BE49-F238E27FC236}">
                <a16:creationId xmlns:a16="http://schemas.microsoft.com/office/drawing/2014/main" id="{7B624C1B-4675-49E3-8999-0F21CA00BD7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67151" y="1599072"/>
            <a:ext cx="4786982" cy="4786982"/>
          </a:xfrm>
          <a:prstGeom prst="rect">
            <a:avLst/>
          </a:prstGeom>
        </p:spPr>
      </p:pic>
      <p:sp>
        <p:nvSpPr>
          <p:cNvPr id="7" name="Tijdelijke aanduiding voor tekst 3">
            <a:extLst>
              <a:ext uri="{FF2B5EF4-FFF2-40B4-BE49-F238E27FC236}">
                <a16:creationId xmlns:a16="http://schemas.microsoft.com/office/drawing/2014/main" id="{897B1BA3-3CD6-4893-A5AD-978FCAFAA751}"/>
              </a:ext>
            </a:extLst>
          </p:cNvPr>
          <p:cNvSpPr txBox="1">
            <a:spLocks/>
          </p:cNvSpPr>
          <p:nvPr/>
        </p:nvSpPr>
        <p:spPr>
          <a:xfrm>
            <a:off x="442913" y="1700213"/>
            <a:ext cx="4605337" cy="4357687"/>
          </a:xfrm>
          <a:prstGeom prst="rect">
            <a:avLst/>
          </a:prstGeom>
          <a:ln>
            <a:solidFill>
              <a:schemeClr val="accent1"/>
            </a:solidFill>
          </a:ln>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376435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36D0A-C6F4-FB4B-83F1-04A156F91544}"/>
              </a:ext>
            </a:extLst>
          </p:cNvPr>
          <p:cNvSpPr>
            <a:spLocks noGrp="1"/>
          </p:cNvSpPr>
          <p:nvPr>
            <p:ph type="ctrTitle"/>
          </p:nvPr>
        </p:nvSpPr>
        <p:spPr/>
        <p:txBody>
          <a:bodyPr/>
          <a:lstStyle/>
          <a:p>
            <a:r>
              <a:rPr lang="nl-NL" dirty="0"/>
              <a:t>De Milieubarometer</a:t>
            </a:r>
          </a:p>
        </p:txBody>
      </p:sp>
      <p:sp>
        <p:nvSpPr>
          <p:cNvPr id="3" name="Ondertitel 2">
            <a:extLst>
              <a:ext uri="{FF2B5EF4-FFF2-40B4-BE49-F238E27FC236}">
                <a16:creationId xmlns:a16="http://schemas.microsoft.com/office/drawing/2014/main" id="{1C30CCA0-641B-0C45-B414-838A3BC75F2C}"/>
              </a:ext>
            </a:extLst>
          </p:cNvPr>
          <p:cNvSpPr>
            <a:spLocks noGrp="1"/>
          </p:cNvSpPr>
          <p:nvPr>
            <p:ph type="subTitle" idx="1"/>
          </p:nvPr>
        </p:nvSpPr>
        <p:spPr/>
        <p:txBody>
          <a:bodyPr/>
          <a:lstStyle/>
          <a:p>
            <a:r>
              <a:rPr lang="nl-NL" dirty="0"/>
              <a:t>Brengt verduurzaming in beeld</a:t>
            </a:r>
          </a:p>
        </p:txBody>
      </p:sp>
      <p:sp>
        <p:nvSpPr>
          <p:cNvPr id="8" name="Tijdelijke aanduiding voor tekst 7">
            <a:extLst>
              <a:ext uri="{FF2B5EF4-FFF2-40B4-BE49-F238E27FC236}">
                <a16:creationId xmlns:a16="http://schemas.microsoft.com/office/drawing/2014/main" id="{0F1ACABC-DDFC-3542-9D8F-E5914E826E3F}"/>
              </a:ext>
            </a:extLst>
          </p:cNvPr>
          <p:cNvSpPr>
            <a:spLocks noGrp="1"/>
          </p:cNvSpPr>
          <p:nvPr>
            <p:ph type="body" sz="quarter" idx="13"/>
          </p:nvPr>
        </p:nvSpPr>
        <p:spPr/>
        <p:txBody>
          <a:bodyPr>
            <a:normAutofit fontScale="92500" lnSpcReduction="20000"/>
          </a:bodyPr>
          <a:lstStyle/>
          <a:p>
            <a:r>
              <a:rPr lang="nl-NL" dirty="0"/>
              <a:t>Naam</a:t>
            </a:r>
          </a:p>
          <a:p>
            <a:r>
              <a:rPr lang="nl-NL"/>
              <a:t>Organisatie</a:t>
            </a:r>
            <a:endParaRPr lang="nl-NL" dirty="0"/>
          </a:p>
        </p:txBody>
      </p:sp>
      <p:sp>
        <p:nvSpPr>
          <p:cNvPr id="9" name="Tijdelijke aanduiding voor tekst 8">
            <a:extLst>
              <a:ext uri="{FF2B5EF4-FFF2-40B4-BE49-F238E27FC236}">
                <a16:creationId xmlns:a16="http://schemas.microsoft.com/office/drawing/2014/main" id="{0F5BF82A-98DF-0B43-AE8F-5CB8DFBEC773}"/>
              </a:ext>
            </a:extLst>
          </p:cNvPr>
          <p:cNvSpPr>
            <a:spLocks noGrp="1"/>
          </p:cNvSpPr>
          <p:nvPr>
            <p:ph type="body" sz="quarter" idx="14"/>
          </p:nvPr>
        </p:nvSpPr>
        <p:spPr/>
        <p:txBody>
          <a:bodyPr/>
          <a:lstStyle/>
          <a:p>
            <a:fld id="{F6FD286E-F596-4482-BE9F-F73312FF71AF}" type="datetime4">
              <a:rPr lang="nl-NL" smtClean="0"/>
              <a:t>21 november 2022</a:t>
            </a:fld>
            <a:endParaRPr lang="nl-NL" dirty="0"/>
          </a:p>
        </p:txBody>
      </p:sp>
      <p:sp>
        <p:nvSpPr>
          <p:cNvPr id="5" name="Tekstvak 4">
            <a:extLst>
              <a:ext uri="{FF2B5EF4-FFF2-40B4-BE49-F238E27FC236}">
                <a16:creationId xmlns:a16="http://schemas.microsoft.com/office/drawing/2014/main" id="{2A24A51B-DA1A-494C-9557-9793A6C6E754}"/>
              </a:ext>
            </a:extLst>
          </p:cNvPr>
          <p:cNvSpPr txBox="1"/>
          <p:nvPr/>
        </p:nvSpPr>
        <p:spPr>
          <a:xfrm>
            <a:off x="9783441" y="5889248"/>
            <a:ext cx="0" cy="0"/>
          </a:xfrm>
          <a:prstGeom prst="rect">
            <a:avLst/>
          </a:prstGeom>
        </p:spPr>
        <p:txBody>
          <a:bodyPr vert="horz" wrap="none" lIns="0" tIns="0" rIns="0" bIns="0" rtlCol="0" anchor="ctr" anchorCtr="0">
            <a:normAutofit fontScale="25000" lnSpcReduction="20000"/>
          </a:bodyPr>
          <a:lstStyle/>
          <a:p>
            <a:pPr algn="r"/>
            <a:endParaRPr lang="nl-NL" dirty="0">
              <a:solidFill>
                <a:schemeClr val="bg1"/>
              </a:solidFill>
            </a:endParaRPr>
          </a:p>
        </p:txBody>
      </p:sp>
      <p:sp>
        <p:nvSpPr>
          <p:cNvPr id="6" name="Tekstvak 5">
            <a:extLst>
              <a:ext uri="{FF2B5EF4-FFF2-40B4-BE49-F238E27FC236}">
                <a16:creationId xmlns:a16="http://schemas.microsoft.com/office/drawing/2014/main" id="{28B06DCF-C61C-1240-8D2B-FF0C8AE838AB}"/>
              </a:ext>
            </a:extLst>
          </p:cNvPr>
          <p:cNvSpPr txBox="1"/>
          <p:nvPr/>
        </p:nvSpPr>
        <p:spPr>
          <a:xfrm>
            <a:off x="901611" y="5876459"/>
            <a:ext cx="0" cy="0"/>
          </a:xfrm>
          <a:prstGeom prst="rect">
            <a:avLst/>
          </a:prstGeom>
        </p:spPr>
        <p:txBody>
          <a:bodyPr vert="horz" wrap="none" lIns="0" tIns="0" rIns="0" bIns="0" rtlCol="0" anchor="ctr" anchorCtr="0">
            <a:normAutofit fontScale="25000" lnSpcReduction="20000"/>
          </a:bodyPr>
          <a:lstStyle/>
          <a:p>
            <a:pPr algn="r"/>
            <a:endParaRPr lang="nl-NL" dirty="0">
              <a:solidFill>
                <a:schemeClr val="bg1"/>
              </a:solidFill>
            </a:endParaRPr>
          </a:p>
        </p:txBody>
      </p:sp>
      <p:pic>
        <p:nvPicPr>
          <p:cNvPr id="7" name="Afbeelding 6">
            <a:extLst>
              <a:ext uri="{FF2B5EF4-FFF2-40B4-BE49-F238E27FC236}">
                <a16:creationId xmlns:a16="http://schemas.microsoft.com/office/drawing/2014/main" id="{236FF200-4FD4-4FFD-83D1-051010B5A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349" y="815153"/>
            <a:ext cx="1798738" cy="1798738"/>
          </a:xfrm>
          <a:prstGeom prst="rect">
            <a:avLst/>
          </a:prstGeom>
        </p:spPr>
      </p:pic>
    </p:spTree>
    <p:extLst>
      <p:ext uri="{BB962C8B-B14F-4D97-AF65-F5344CB8AC3E}">
        <p14:creationId xmlns:p14="http://schemas.microsoft.com/office/powerpoint/2010/main" val="360755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258BF-99CC-4329-A0FB-33220C6EE3FA}"/>
              </a:ext>
            </a:extLst>
          </p:cNvPr>
          <p:cNvSpPr>
            <a:spLocks noGrp="1"/>
          </p:cNvSpPr>
          <p:nvPr>
            <p:ph type="title"/>
          </p:nvPr>
        </p:nvSpPr>
        <p:spPr/>
        <p:txBody>
          <a:bodyPr/>
          <a:lstStyle/>
          <a:p>
            <a:r>
              <a:rPr lang="nl-NL" dirty="0"/>
              <a:t>Video</a:t>
            </a:r>
          </a:p>
        </p:txBody>
      </p:sp>
      <p:pic>
        <p:nvPicPr>
          <p:cNvPr id="5" name="Afbeelding 4">
            <a:hlinkClick r:id="rId3"/>
            <a:extLst>
              <a:ext uri="{FF2B5EF4-FFF2-40B4-BE49-F238E27FC236}">
                <a16:creationId xmlns:a16="http://schemas.microsoft.com/office/drawing/2014/main" id="{929191FC-CA91-4C09-887A-37FB660B2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4290" y="1286668"/>
            <a:ext cx="6599144" cy="3718194"/>
          </a:xfrm>
          <a:prstGeom prst="rect">
            <a:avLst/>
          </a:prstGeom>
        </p:spPr>
      </p:pic>
      <p:sp>
        <p:nvSpPr>
          <p:cNvPr id="8" name="Tekstvak 7">
            <a:extLst>
              <a:ext uri="{FF2B5EF4-FFF2-40B4-BE49-F238E27FC236}">
                <a16:creationId xmlns:a16="http://schemas.microsoft.com/office/drawing/2014/main" id="{07A433A7-9B78-410B-99E2-C1A76A08B4CC}"/>
              </a:ext>
            </a:extLst>
          </p:cNvPr>
          <p:cNvSpPr txBox="1"/>
          <p:nvPr/>
        </p:nvSpPr>
        <p:spPr>
          <a:xfrm>
            <a:off x="2640169" y="5422006"/>
            <a:ext cx="6483265" cy="412124"/>
          </a:xfrm>
          <a:prstGeom prst="rect">
            <a:avLst/>
          </a:prstGeom>
        </p:spPr>
        <p:txBody>
          <a:bodyPr vert="horz" wrap="square" lIns="0" tIns="0" rIns="0" bIns="0" rtlCol="0" anchor="ctr" anchorCtr="0">
            <a:normAutofit/>
          </a:bodyPr>
          <a:lstStyle/>
          <a:p>
            <a:pPr algn="r"/>
            <a:endParaRPr lang="nl-NL" dirty="0">
              <a:solidFill>
                <a:schemeClr val="bg1"/>
              </a:solidFill>
            </a:endParaRPr>
          </a:p>
        </p:txBody>
      </p:sp>
      <p:sp>
        <p:nvSpPr>
          <p:cNvPr id="9" name="Tekstvak 8">
            <a:extLst>
              <a:ext uri="{FF2B5EF4-FFF2-40B4-BE49-F238E27FC236}">
                <a16:creationId xmlns:a16="http://schemas.microsoft.com/office/drawing/2014/main" id="{62B40392-89C6-4BE8-97DB-DD9713B13FC5}"/>
              </a:ext>
            </a:extLst>
          </p:cNvPr>
          <p:cNvSpPr txBox="1"/>
          <p:nvPr/>
        </p:nvSpPr>
        <p:spPr>
          <a:xfrm>
            <a:off x="2781837" y="5422006"/>
            <a:ext cx="6483265" cy="412124"/>
          </a:xfrm>
          <a:prstGeom prst="rect">
            <a:avLst/>
          </a:prstGeom>
        </p:spPr>
        <p:txBody>
          <a:bodyPr vert="horz" wrap="square" lIns="0" tIns="0" rIns="0" bIns="0" rtlCol="0" anchor="ctr" anchorCtr="0">
            <a:normAutofit/>
          </a:bodyPr>
          <a:lstStyle/>
          <a:p>
            <a:pPr algn="ctr"/>
            <a:r>
              <a:rPr lang="nl-NL" dirty="0">
                <a:latin typeface="Roboto" panose="02000000000000000000" pitchFamily="2" charset="0"/>
                <a:ea typeface="Roboto" panose="02000000000000000000" pitchFamily="2" charset="0"/>
              </a:rPr>
              <a:t>Bekijk de video in een browser via deze </a:t>
            </a:r>
            <a:r>
              <a:rPr lang="nl-NL" dirty="0">
                <a:latin typeface="Roboto" panose="02000000000000000000" pitchFamily="2" charset="0"/>
                <a:ea typeface="Roboto" panose="02000000000000000000" pitchFamily="2" charset="0"/>
                <a:hlinkClick r:id="rId5"/>
              </a:rPr>
              <a:t>link</a:t>
            </a:r>
            <a:endParaRPr lang="nl-NL" dirty="0">
              <a:solidFill>
                <a:schemeClr val="bg1"/>
              </a:solidFill>
            </a:endParaRPr>
          </a:p>
        </p:txBody>
      </p:sp>
      <p:sp>
        <p:nvSpPr>
          <p:cNvPr id="10" name="Tekstvak 9">
            <a:extLst>
              <a:ext uri="{FF2B5EF4-FFF2-40B4-BE49-F238E27FC236}">
                <a16:creationId xmlns:a16="http://schemas.microsoft.com/office/drawing/2014/main" id="{484FFCAF-6598-4B87-9B60-2DE1D4066694}"/>
              </a:ext>
            </a:extLst>
          </p:cNvPr>
          <p:cNvSpPr txBox="1"/>
          <p:nvPr/>
        </p:nvSpPr>
        <p:spPr>
          <a:xfrm>
            <a:off x="5640946" y="2975019"/>
            <a:ext cx="914400" cy="914400"/>
          </a:xfrm>
          <a:prstGeom prst="rect">
            <a:avLst/>
          </a:prstGeom>
        </p:spPr>
        <p:txBody>
          <a:bodyPr vert="horz" wrap="square" lIns="0" tIns="0" rIns="0" bIns="0" rtlCol="0" anchor="ctr" anchorCtr="0">
            <a:normAutofit/>
          </a:bodyPr>
          <a:lstStyle/>
          <a:p>
            <a:pPr algn="r"/>
            <a:endParaRPr lang="nl-NL" dirty="0">
              <a:solidFill>
                <a:schemeClr val="bg1"/>
              </a:solidFill>
            </a:endParaRPr>
          </a:p>
        </p:txBody>
      </p:sp>
      <p:sp>
        <p:nvSpPr>
          <p:cNvPr id="11" name="Tekstvak 10">
            <a:extLst>
              <a:ext uri="{FF2B5EF4-FFF2-40B4-BE49-F238E27FC236}">
                <a16:creationId xmlns:a16="http://schemas.microsoft.com/office/drawing/2014/main" id="{C605D648-B1F9-40F2-92A8-DD6D7881A6A7}"/>
              </a:ext>
            </a:extLst>
          </p:cNvPr>
          <p:cNvSpPr txBox="1"/>
          <p:nvPr/>
        </p:nvSpPr>
        <p:spPr>
          <a:xfrm>
            <a:off x="2524290" y="5571332"/>
            <a:ext cx="7340927" cy="679942"/>
          </a:xfrm>
          <a:prstGeom prst="rect">
            <a:avLst/>
          </a:prstGeom>
        </p:spPr>
        <p:txBody>
          <a:bodyPr vert="horz" wrap="square" lIns="0" tIns="0" rIns="0" bIns="0" rtlCol="0" anchor="ctr" anchorCtr="0">
            <a:normAutofit/>
          </a:bodyPr>
          <a:lstStyle/>
          <a:p>
            <a:pPr algn="r"/>
            <a:endParaRPr lang="nl-NL" dirty="0">
              <a:solidFill>
                <a:schemeClr val="bg1"/>
              </a:solidFill>
            </a:endParaRPr>
          </a:p>
        </p:txBody>
      </p:sp>
    </p:spTree>
    <p:extLst>
      <p:ext uri="{BB962C8B-B14F-4D97-AF65-F5344CB8AC3E}">
        <p14:creationId xmlns:p14="http://schemas.microsoft.com/office/powerpoint/2010/main" val="153867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Wat is de milieubarometer</a:t>
            </a:r>
          </a:p>
        </p:txBody>
      </p:sp>
      <p:sp>
        <p:nvSpPr>
          <p:cNvPr id="4" name="Tijdelijke aanduiding voor tekst 3">
            <a:extLst>
              <a:ext uri="{FF2B5EF4-FFF2-40B4-BE49-F238E27FC236}">
                <a16:creationId xmlns:a16="http://schemas.microsoft.com/office/drawing/2014/main" id="{768A0C88-D157-4561-BA79-967863246FC4}"/>
              </a:ext>
            </a:extLst>
          </p:cNvPr>
          <p:cNvSpPr>
            <a:spLocks noGrp="1"/>
          </p:cNvSpPr>
          <p:nvPr>
            <p:ph type="body" sz="half" idx="2"/>
          </p:nvPr>
        </p:nvSpPr>
        <p:spPr>
          <a:xfrm>
            <a:off x="442913" y="1700213"/>
            <a:ext cx="4754729" cy="4357687"/>
          </a:xfrm>
          <a:ln>
            <a:solidFill>
              <a:schemeClr val="accent1"/>
            </a:solidFill>
          </a:ln>
        </p:spPr>
        <p:txBody>
          <a:bodyPr anchor="ctr"/>
          <a:lstStyle/>
          <a:p>
            <a:pPr marL="72000"/>
            <a:r>
              <a:rPr lang="nl-NL" dirty="0"/>
              <a:t>Gebruiksvriendelijk</a:t>
            </a:r>
          </a:p>
          <a:p>
            <a:pPr marL="72000"/>
            <a:r>
              <a:rPr lang="nl-NL" dirty="0"/>
              <a:t>Visualisatie van milieugegevens</a:t>
            </a:r>
          </a:p>
          <a:p>
            <a:pPr marL="72000"/>
            <a:r>
              <a:rPr lang="nl-NL" dirty="0"/>
              <a:t>Milieu-impact &amp; CO</a:t>
            </a:r>
            <a:r>
              <a:rPr lang="nl-NL" baseline="-25000" dirty="0"/>
              <a:t>2</a:t>
            </a:r>
            <a:r>
              <a:rPr lang="nl-NL" dirty="0"/>
              <a:t>-footprint</a:t>
            </a:r>
          </a:p>
          <a:p>
            <a:pPr marL="72000"/>
            <a:r>
              <a:rPr lang="nl-NL" dirty="0"/>
              <a:t>MVO-doelen</a:t>
            </a:r>
          </a:p>
          <a:p>
            <a:pPr marL="72000"/>
            <a:r>
              <a:rPr lang="nl-NL" dirty="0"/>
              <a:t>Actiegericht </a:t>
            </a:r>
            <a:r>
              <a:rPr lang="nl-NL"/>
              <a:t>- Maatregelen </a:t>
            </a:r>
            <a:r>
              <a:rPr lang="nl-NL" dirty="0"/>
              <a:t>database</a:t>
            </a:r>
          </a:p>
          <a:p>
            <a:pPr marL="72000"/>
            <a:r>
              <a:rPr lang="nl-NL" dirty="0"/>
              <a:t>Branche-specifiek</a:t>
            </a:r>
          </a:p>
          <a:p>
            <a:pPr marL="72000"/>
            <a:r>
              <a:rPr lang="nl-NL" dirty="0"/>
              <a:t>Brede toepassing</a:t>
            </a:r>
          </a:p>
          <a:p>
            <a:pPr marL="72000"/>
            <a:r>
              <a:rPr lang="nl-NL" dirty="0"/>
              <a:t>Lage kosten</a:t>
            </a:r>
          </a:p>
          <a:p>
            <a:pPr marL="72000"/>
            <a:endParaRPr lang="nl-NL" dirty="0"/>
          </a:p>
        </p:txBody>
      </p:sp>
      <p:pic>
        <p:nvPicPr>
          <p:cNvPr id="10" name="Tijdelijke aanduiding voor inhoud 9">
            <a:extLst>
              <a:ext uri="{FF2B5EF4-FFF2-40B4-BE49-F238E27FC236}">
                <a16:creationId xmlns:a16="http://schemas.microsoft.com/office/drawing/2014/main" id="{47261F1F-8B59-4AF4-94AA-1BAB585ACD5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084" r="15882"/>
          <a:stretch/>
        </p:blipFill>
        <p:spPr>
          <a:xfrm>
            <a:off x="5732700" y="1700212"/>
            <a:ext cx="6016388" cy="4357687"/>
          </a:xfrm>
        </p:spPr>
      </p:pic>
    </p:spTree>
    <p:extLst>
      <p:ext uri="{BB962C8B-B14F-4D97-AF65-F5344CB8AC3E}">
        <p14:creationId xmlns:p14="http://schemas.microsoft.com/office/powerpoint/2010/main" val="410175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Gebruiksvriendelijk</a:t>
            </a:r>
          </a:p>
        </p:txBody>
      </p:sp>
      <p:sp>
        <p:nvSpPr>
          <p:cNvPr id="4" name="Tijdelijke aanduiding voor tekst 3">
            <a:extLst>
              <a:ext uri="{FF2B5EF4-FFF2-40B4-BE49-F238E27FC236}">
                <a16:creationId xmlns:a16="http://schemas.microsoft.com/office/drawing/2014/main" id="{768A0C88-D157-4561-BA79-967863246FC4}"/>
              </a:ext>
            </a:extLst>
          </p:cNvPr>
          <p:cNvSpPr>
            <a:spLocks noGrp="1"/>
          </p:cNvSpPr>
          <p:nvPr>
            <p:ph type="body" sz="half" idx="2"/>
          </p:nvPr>
        </p:nvSpPr>
        <p:spPr>
          <a:xfrm>
            <a:off x="442913" y="1700213"/>
            <a:ext cx="4605337" cy="4357687"/>
          </a:xfrm>
          <a:ln>
            <a:solidFill>
              <a:schemeClr val="accent1"/>
            </a:solidFill>
          </a:ln>
        </p:spPr>
        <p:txBody>
          <a:bodyPr anchor="ctr"/>
          <a:lstStyle/>
          <a:p>
            <a:pPr marL="72000"/>
            <a:r>
              <a:rPr lang="nl-NL" dirty="0"/>
              <a:t>Website met login</a:t>
            </a:r>
          </a:p>
          <a:p>
            <a:pPr marL="72000"/>
            <a:r>
              <a:rPr lang="nl-NL" dirty="0"/>
              <a:t>Eenvoudig in te vullen</a:t>
            </a:r>
          </a:p>
          <a:p>
            <a:pPr marL="72000"/>
            <a:r>
              <a:rPr lang="nl-NL" dirty="0"/>
              <a:t>Logisch en overzichtelijk</a:t>
            </a:r>
          </a:p>
          <a:p>
            <a:pPr marL="72000"/>
            <a:r>
              <a:rPr lang="nl-NL" dirty="0"/>
              <a:t>Feedback</a:t>
            </a:r>
          </a:p>
        </p:txBody>
      </p:sp>
      <p:pic>
        <p:nvPicPr>
          <p:cNvPr id="24" name="Tijdelijke aanduiding voor inhoud 23">
            <a:extLst>
              <a:ext uri="{FF2B5EF4-FFF2-40B4-BE49-F238E27FC236}">
                <a16:creationId xmlns:a16="http://schemas.microsoft.com/office/drawing/2014/main" id="{4698C99D-C1AB-4747-99AB-AFC0C8D221C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131" r="2872"/>
          <a:stretch/>
        </p:blipFill>
        <p:spPr>
          <a:xfrm>
            <a:off x="5735638" y="1700213"/>
            <a:ext cx="6013450" cy="4357687"/>
          </a:xfrm>
          <a:noFill/>
          <a:ln>
            <a:noFill/>
          </a:ln>
        </p:spPr>
      </p:pic>
    </p:spTree>
    <p:extLst>
      <p:ext uri="{BB962C8B-B14F-4D97-AF65-F5344CB8AC3E}">
        <p14:creationId xmlns:p14="http://schemas.microsoft.com/office/powerpoint/2010/main" val="20282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Visualisatie</a:t>
            </a:r>
          </a:p>
        </p:txBody>
      </p:sp>
      <p:sp>
        <p:nvSpPr>
          <p:cNvPr id="4" name="Tijdelijke aanduiding voor tekst 3">
            <a:extLst>
              <a:ext uri="{FF2B5EF4-FFF2-40B4-BE49-F238E27FC236}">
                <a16:creationId xmlns:a16="http://schemas.microsoft.com/office/drawing/2014/main" id="{768A0C88-D157-4561-BA79-967863246FC4}"/>
              </a:ext>
            </a:extLst>
          </p:cNvPr>
          <p:cNvSpPr>
            <a:spLocks noGrp="1"/>
          </p:cNvSpPr>
          <p:nvPr>
            <p:ph type="body" sz="half" idx="2"/>
          </p:nvPr>
        </p:nvSpPr>
        <p:spPr>
          <a:xfrm>
            <a:off x="437249" y="1700213"/>
            <a:ext cx="4605337" cy="4357687"/>
          </a:xfrm>
          <a:ln>
            <a:solidFill>
              <a:schemeClr val="accent1"/>
            </a:solidFill>
          </a:ln>
        </p:spPr>
        <p:txBody>
          <a:bodyPr anchor="ctr"/>
          <a:lstStyle/>
          <a:p>
            <a:pPr marL="72000"/>
            <a:r>
              <a:rPr lang="nl-NL" dirty="0"/>
              <a:t>Weergave in heldere grafieken</a:t>
            </a:r>
          </a:p>
          <a:p>
            <a:pPr marL="72000"/>
            <a:r>
              <a:rPr lang="nl-NL" dirty="0"/>
              <a:t>Vergelijking per jaar</a:t>
            </a:r>
          </a:p>
          <a:p>
            <a:pPr marL="72000" lvl="1">
              <a:lnSpc>
                <a:spcPct val="100000"/>
              </a:lnSpc>
              <a:spcBef>
                <a:spcPts val="0"/>
              </a:spcBef>
            </a:pPr>
            <a:r>
              <a:rPr lang="nl-NL" i="1" dirty="0">
                <a:solidFill>
                  <a:srgbClr val="33363A"/>
                </a:solidFill>
                <a:ea typeface="Roboto" panose="02000000000000000000" pitchFamily="2" charset="0"/>
              </a:rPr>
              <a:t>	(of per maand, kwartaal, half jaar)</a:t>
            </a:r>
            <a:endParaRPr lang="nl-NL" dirty="0">
              <a:ea typeface="Roboto" panose="02000000000000000000" pitchFamily="2" charset="0"/>
            </a:endParaRPr>
          </a:p>
          <a:p>
            <a:pPr marL="72000"/>
            <a:r>
              <a:rPr lang="nl-NL" dirty="0"/>
              <a:t>Inzicht en details per thema</a:t>
            </a:r>
          </a:p>
          <a:p>
            <a:pPr marL="72000"/>
            <a:r>
              <a:rPr lang="nl-NL" dirty="0"/>
              <a:t>Automatische rapportage</a:t>
            </a:r>
          </a:p>
          <a:p>
            <a:pPr marL="72000"/>
            <a:endParaRPr lang="nl-NL" dirty="0"/>
          </a:p>
          <a:p>
            <a:pPr marL="72000" lvl="1">
              <a:spcBef>
                <a:spcPts val="600"/>
              </a:spcBef>
            </a:pPr>
            <a:endParaRPr lang="nl-NL" dirty="0"/>
          </a:p>
        </p:txBody>
      </p:sp>
      <p:sp>
        <p:nvSpPr>
          <p:cNvPr id="5" name="Tijdelijke aanduiding voor inhoud 4" hidden="1">
            <a:extLst>
              <a:ext uri="{FF2B5EF4-FFF2-40B4-BE49-F238E27FC236}">
                <a16:creationId xmlns:a16="http://schemas.microsoft.com/office/drawing/2014/main" id="{BB5E4F1F-AE45-48B9-B089-586734644392}"/>
              </a:ext>
            </a:extLst>
          </p:cNvPr>
          <p:cNvSpPr>
            <a:spLocks noGrp="1"/>
          </p:cNvSpPr>
          <p:nvPr>
            <p:ph idx="1"/>
          </p:nvPr>
        </p:nvSpPr>
        <p:spPr/>
        <p:txBody>
          <a:bodyPr/>
          <a:lstStyle/>
          <a:p>
            <a:pPr marL="0" indent="0">
              <a:buNone/>
            </a:pPr>
            <a:endParaRPr lang="nl-NL" dirty="0"/>
          </a:p>
        </p:txBody>
      </p:sp>
      <p:pic>
        <p:nvPicPr>
          <p:cNvPr id="3" name="Afbeelding 2">
            <a:extLst>
              <a:ext uri="{FF2B5EF4-FFF2-40B4-BE49-F238E27FC236}">
                <a16:creationId xmlns:a16="http://schemas.microsoft.com/office/drawing/2014/main" id="{2C123EB4-D937-4930-8419-6BA46DC46479}"/>
              </a:ext>
            </a:extLst>
          </p:cNvPr>
          <p:cNvPicPr>
            <a:picLocks noChangeAspect="1"/>
          </p:cNvPicPr>
          <p:nvPr/>
        </p:nvPicPr>
        <p:blipFill rotWithShape="1">
          <a:blip r:embed="rId3"/>
          <a:srcRect t="7555" r="31806" b="29623"/>
          <a:stretch/>
        </p:blipFill>
        <p:spPr>
          <a:xfrm>
            <a:off x="5735639" y="1700213"/>
            <a:ext cx="5910930" cy="3976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09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B2ACEAC-1C30-442A-B766-30CC6336F5F1}"/>
              </a:ext>
            </a:extLst>
          </p:cNvPr>
          <p:cNvSpPr/>
          <p:nvPr/>
        </p:nvSpPr>
        <p:spPr>
          <a:xfrm>
            <a:off x="5735640" y="1695342"/>
            <a:ext cx="3417386" cy="1610632"/>
          </a:xfrm>
          <a:prstGeom prst="rect">
            <a:avLst/>
          </a:prstGeom>
          <a:solidFill>
            <a:schemeClr val="bg1"/>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inhoud 8">
            <a:extLst>
              <a:ext uri="{FF2B5EF4-FFF2-40B4-BE49-F238E27FC236}">
                <a16:creationId xmlns:a16="http://schemas.microsoft.com/office/drawing/2014/main" id="{A29D3F24-4B0C-4712-9BD8-2067354669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 r="-167"/>
          <a:stretch/>
        </p:blipFill>
        <p:spPr>
          <a:xfrm>
            <a:off x="5735640" y="1695341"/>
            <a:ext cx="3270250" cy="1610633"/>
          </a:xfrm>
          <a:prstGeom prst="rect">
            <a:avLst/>
          </a:prstGeom>
          <a:ln>
            <a:noFill/>
          </a:ln>
          <a:effectLst/>
        </p:spPr>
      </p:pic>
      <p:pic>
        <p:nvPicPr>
          <p:cNvPr id="7" name="Afbeelding 6">
            <a:extLst>
              <a:ext uri="{FF2B5EF4-FFF2-40B4-BE49-F238E27FC236}">
                <a16:creationId xmlns:a16="http://schemas.microsoft.com/office/drawing/2014/main" id="{68208CFC-9FE2-466D-BEAE-8409ED61E158}"/>
              </a:ext>
            </a:extLst>
          </p:cNvPr>
          <p:cNvPicPr>
            <a:picLocks noChangeAspect="1"/>
          </p:cNvPicPr>
          <p:nvPr/>
        </p:nvPicPr>
        <p:blipFill rotWithShape="1">
          <a:blip r:embed="rId4">
            <a:extLst>
              <a:ext uri="{28A0092B-C50C-407E-A947-70E740481C1C}">
                <a14:useLocalDpi xmlns:a14="http://schemas.microsoft.com/office/drawing/2010/main" val="0"/>
              </a:ext>
            </a:extLst>
          </a:blip>
          <a:srcRect l="6073" t="6649" r="34811" b="7496"/>
          <a:stretch/>
        </p:blipFill>
        <p:spPr>
          <a:xfrm>
            <a:off x="8890247" y="2004829"/>
            <a:ext cx="2858841" cy="3689916"/>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Milieu-impact &amp; co</a:t>
            </a:r>
            <a:r>
              <a:rPr lang="nl-NL" baseline="-25000" dirty="0"/>
              <a:t>2</a:t>
            </a:r>
            <a:r>
              <a:rPr lang="nl-NL" dirty="0"/>
              <a:t>-uitstoot</a:t>
            </a:r>
          </a:p>
        </p:txBody>
      </p:sp>
      <p:sp>
        <p:nvSpPr>
          <p:cNvPr id="4" name="Tijdelijke aanduiding voor tekst 3">
            <a:extLst>
              <a:ext uri="{FF2B5EF4-FFF2-40B4-BE49-F238E27FC236}">
                <a16:creationId xmlns:a16="http://schemas.microsoft.com/office/drawing/2014/main" id="{768A0C88-D157-4561-BA79-967863246FC4}"/>
              </a:ext>
            </a:extLst>
          </p:cNvPr>
          <p:cNvSpPr>
            <a:spLocks noGrp="1"/>
          </p:cNvSpPr>
          <p:nvPr>
            <p:ph type="body" sz="half" idx="2"/>
          </p:nvPr>
        </p:nvSpPr>
        <p:spPr>
          <a:xfrm>
            <a:off x="442913" y="1695342"/>
            <a:ext cx="4605337" cy="4357687"/>
          </a:xfrm>
          <a:ln>
            <a:solidFill>
              <a:schemeClr val="accent1"/>
            </a:solidFill>
          </a:ln>
        </p:spPr>
        <p:txBody>
          <a:bodyPr anchor="ctr"/>
          <a:lstStyle/>
          <a:p>
            <a:pPr marL="72000"/>
            <a:r>
              <a:rPr lang="nl-NL" dirty="0"/>
              <a:t>Volledig</a:t>
            </a:r>
          </a:p>
          <a:p>
            <a:pPr marL="72000"/>
            <a:r>
              <a:rPr lang="nl-NL" dirty="0"/>
              <a:t>Nulmeting</a:t>
            </a:r>
          </a:p>
          <a:p>
            <a:pPr marL="72000"/>
            <a:r>
              <a:rPr lang="nl-NL" dirty="0"/>
              <a:t>Monitoren</a:t>
            </a:r>
          </a:p>
          <a:p>
            <a:pPr marL="72000"/>
            <a:r>
              <a:rPr lang="nl-NL" dirty="0"/>
              <a:t>Inzoomen</a:t>
            </a:r>
          </a:p>
          <a:p>
            <a:pPr marL="72000"/>
            <a:r>
              <a:rPr lang="nl-NL" dirty="0"/>
              <a:t>Kengetallen</a:t>
            </a:r>
          </a:p>
        </p:txBody>
      </p:sp>
      <p:pic>
        <p:nvPicPr>
          <p:cNvPr id="10" name="Afbeelding 9">
            <a:extLst>
              <a:ext uri="{FF2B5EF4-FFF2-40B4-BE49-F238E27FC236}">
                <a16:creationId xmlns:a16="http://schemas.microsoft.com/office/drawing/2014/main" id="{88A1114B-90E7-4467-B003-685062ED492A}"/>
              </a:ext>
            </a:extLst>
          </p:cNvPr>
          <p:cNvPicPr>
            <a:picLocks noChangeAspect="1"/>
          </p:cNvPicPr>
          <p:nvPr/>
        </p:nvPicPr>
        <p:blipFill>
          <a:blip r:embed="rId5"/>
          <a:stretch>
            <a:fillRect/>
          </a:stretch>
        </p:blipFill>
        <p:spPr>
          <a:xfrm>
            <a:off x="5735640" y="4300018"/>
            <a:ext cx="3417386" cy="1753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97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3">
            <a:extLst>
              <a:ext uri="{FF2B5EF4-FFF2-40B4-BE49-F238E27FC236}">
                <a16:creationId xmlns:a16="http://schemas.microsoft.com/office/drawing/2014/main" id="{AC5B8F81-7869-4D85-9E45-4B1297884203}"/>
              </a:ext>
            </a:extLst>
          </p:cNvPr>
          <p:cNvSpPr txBox="1">
            <a:spLocks/>
          </p:cNvSpPr>
          <p:nvPr/>
        </p:nvSpPr>
        <p:spPr>
          <a:xfrm>
            <a:off x="442913" y="1700213"/>
            <a:ext cx="4605337" cy="4357687"/>
          </a:xfrm>
          <a:prstGeom prst="rect">
            <a:avLst/>
          </a:prstGeom>
          <a:ln>
            <a:solidFill>
              <a:schemeClr val="accent1"/>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72000"/>
            <a:r>
              <a:rPr lang="nl-NL" dirty="0"/>
              <a:t>CO</a:t>
            </a:r>
            <a:r>
              <a:rPr lang="nl-NL" baseline="-25000" dirty="0"/>
              <a:t>2</a:t>
            </a:r>
            <a:r>
              <a:rPr lang="nl-NL" dirty="0"/>
              <a:t>-footprint rapport</a:t>
            </a:r>
          </a:p>
          <a:p>
            <a:pPr marL="72000"/>
            <a:r>
              <a:rPr lang="nl-NL" dirty="0"/>
              <a:t>Verschillende weergaves</a:t>
            </a:r>
          </a:p>
          <a:p>
            <a:pPr marL="72000"/>
            <a:r>
              <a:rPr lang="nl-NL" dirty="0"/>
              <a:t>CO</a:t>
            </a:r>
            <a:r>
              <a:rPr lang="nl-NL" baseline="-25000" dirty="0"/>
              <a:t>2</a:t>
            </a:r>
            <a:r>
              <a:rPr lang="nl-NL" dirty="0"/>
              <a:t>-Prestatieladder</a:t>
            </a:r>
          </a:p>
          <a:p>
            <a:pPr marL="72000"/>
            <a:r>
              <a:rPr lang="nl-NL" dirty="0"/>
              <a:t>CO</a:t>
            </a:r>
            <a:r>
              <a:rPr lang="nl-NL" baseline="-25000" dirty="0"/>
              <a:t>2 </a:t>
            </a:r>
            <a:r>
              <a:rPr lang="nl-NL" dirty="0"/>
              <a:t>parameters altijd actueel</a:t>
            </a:r>
          </a:p>
          <a:p>
            <a:pPr marL="72000" lvl="1">
              <a:spcBef>
                <a:spcPts val="600"/>
              </a:spcBef>
            </a:pPr>
            <a:endParaRPr lang="nl-NL" dirty="0"/>
          </a:p>
        </p:txBody>
      </p:sp>
      <p:sp>
        <p:nvSpPr>
          <p:cNvPr id="2" name="Titel 1">
            <a:extLst>
              <a:ext uri="{FF2B5EF4-FFF2-40B4-BE49-F238E27FC236}">
                <a16:creationId xmlns:a16="http://schemas.microsoft.com/office/drawing/2014/main" id="{4E3CF085-1952-48E7-B641-F4D1E94132EC}"/>
              </a:ext>
            </a:extLst>
          </p:cNvPr>
          <p:cNvSpPr>
            <a:spLocks noGrp="1"/>
          </p:cNvSpPr>
          <p:nvPr>
            <p:ph type="title"/>
          </p:nvPr>
        </p:nvSpPr>
        <p:spPr/>
        <p:txBody>
          <a:bodyPr/>
          <a:lstStyle/>
          <a:p>
            <a:r>
              <a:rPr lang="nl-NL" dirty="0"/>
              <a:t>Co</a:t>
            </a:r>
            <a:r>
              <a:rPr lang="nl-NL" baseline="-25000" dirty="0"/>
              <a:t>2</a:t>
            </a:r>
            <a:r>
              <a:rPr lang="nl-NL" dirty="0"/>
              <a:t>-Footprint</a:t>
            </a:r>
          </a:p>
        </p:txBody>
      </p:sp>
      <p:sp>
        <p:nvSpPr>
          <p:cNvPr id="3" name="Tijdelijke aanduiding voor inhoud 2">
            <a:extLst>
              <a:ext uri="{FF2B5EF4-FFF2-40B4-BE49-F238E27FC236}">
                <a16:creationId xmlns:a16="http://schemas.microsoft.com/office/drawing/2014/main" id="{C6DA8D79-4DBA-404D-9BE7-FB5B40F2760E}"/>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5B290D9E-F7FE-4753-810A-4E34B8CD6250}"/>
              </a:ext>
            </a:extLst>
          </p:cNvPr>
          <p:cNvPicPr>
            <a:picLocks noChangeAspect="1"/>
          </p:cNvPicPr>
          <p:nvPr/>
        </p:nvPicPr>
        <p:blipFill rotWithShape="1">
          <a:blip r:embed="rId3"/>
          <a:srcRect r="365"/>
          <a:stretch/>
        </p:blipFill>
        <p:spPr>
          <a:xfrm>
            <a:off x="5735638" y="1700213"/>
            <a:ext cx="6013450" cy="4357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693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a:xfrm>
            <a:off x="442913" y="873124"/>
            <a:ext cx="11306175" cy="827089"/>
          </a:xfrm>
        </p:spPr>
        <p:txBody>
          <a:bodyPr>
            <a:normAutofit/>
          </a:bodyPr>
          <a:lstStyle/>
          <a:p>
            <a:r>
              <a:rPr lang="nl-NL" dirty="0"/>
              <a:t>(MVO) Doelstellingen</a:t>
            </a:r>
          </a:p>
        </p:txBody>
      </p:sp>
      <p:pic>
        <p:nvPicPr>
          <p:cNvPr id="6" name="Tijdelijke aanduiding voor inhoud 5">
            <a:extLst>
              <a:ext uri="{FF2B5EF4-FFF2-40B4-BE49-F238E27FC236}">
                <a16:creationId xmlns:a16="http://schemas.microsoft.com/office/drawing/2014/main" id="{F3DF49F4-5C16-40CE-83E1-F05DD4C3CF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638" y="1700213"/>
            <a:ext cx="5302108" cy="3369173"/>
          </a:xfrm>
          <a:prstGeom prst="rect">
            <a:avLst/>
          </a:prstGeom>
          <a:ln>
            <a:noFill/>
          </a:ln>
          <a:effectLst>
            <a:outerShdw blurRad="292100" dist="139700" dir="2700000" algn="tl" rotWithShape="0">
              <a:srgbClr val="333333">
                <a:alpha val="65000"/>
              </a:srgbClr>
            </a:outerShdw>
          </a:effectLst>
        </p:spPr>
      </p:pic>
      <p:sp>
        <p:nvSpPr>
          <p:cNvPr id="10" name="Tijdelijke aanduiding voor tekst 3">
            <a:extLst>
              <a:ext uri="{FF2B5EF4-FFF2-40B4-BE49-F238E27FC236}">
                <a16:creationId xmlns:a16="http://schemas.microsoft.com/office/drawing/2014/main" id="{74963952-CE8C-4CE3-854C-AE822C539C25}"/>
              </a:ext>
            </a:extLst>
          </p:cNvPr>
          <p:cNvSpPr txBox="1">
            <a:spLocks/>
          </p:cNvSpPr>
          <p:nvPr/>
        </p:nvSpPr>
        <p:spPr>
          <a:xfrm>
            <a:off x="442913" y="1700213"/>
            <a:ext cx="4605337" cy="4357687"/>
          </a:xfrm>
          <a:prstGeom prst="rect">
            <a:avLst/>
          </a:prstGeom>
          <a:ln>
            <a:solidFill>
              <a:schemeClr val="accent1"/>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72000" lvl="0">
              <a:lnSpc>
                <a:spcPct val="100000"/>
              </a:lnSpc>
              <a:spcBef>
                <a:spcPts val="0"/>
              </a:spcBef>
            </a:pPr>
            <a:r>
              <a:rPr lang="nl-NL" dirty="0"/>
              <a:t>Doelen stellen</a:t>
            </a:r>
          </a:p>
          <a:p>
            <a:pPr marL="72000" lvl="0">
              <a:lnSpc>
                <a:spcPct val="100000"/>
              </a:lnSpc>
              <a:spcBef>
                <a:spcPts val="0"/>
              </a:spcBef>
            </a:pPr>
            <a:r>
              <a:rPr lang="nl-NL" dirty="0"/>
              <a:t>	</a:t>
            </a:r>
            <a:r>
              <a:rPr lang="nl-NL" sz="1400" i="1" dirty="0"/>
              <a:t>Milieudoelen</a:t>
            </a:r>
          </a:p>
          <a:p>
            <a:pPr marL="72000" lvl="0">
              <a:lnSpc>
                <a:spcPct val="100000"/>
              </a:lnSpc>
              <a:spcBef>
                <a:spcPts val="0"/>
              </a:spcBef>
            </a:pPr>
            <a:r>
              <a:rPr lang="nl-NL" sz="1400" i="1" dirty="0"/>
              <a:t>	Duurzaamheidsdoelen</a:t>
            </a:r>
          </a:p>
          <a:p>
            <a:pPr marL="72000" lvl="0">
              <a:lnSpc>
                <a:spcPct val="100000"/>
              </a:lnSpc>
              <a:spcBef>
                <a:spcPts val="0"/>
              </a:spcBef>
            </a:pPr>
            <a:r>
              <a:rPr lang="nl-NL" sz="1400" i="1" dirty="0"/>
              <a:t>	MVO doelen </a:t>
            </a:r>
          </a:p>
          <a:p>
            <a:pPr marL="72000" lvl="0">
              <a:lnSpc>
                <a:spcPct val="100000"/>
              </a:lnSpc>
              <a:spcBef>
                <a:spcPts val="0"/>
              </a:spcBef>
            </a:pPr>
            <a:endParaRPr lang="nl-NL" dirty="0"/>
          </a:p>
          <a:p>
            <a:pPr marL="72000" lvl="0">
              <a:lnSpc>
                <a:spcPct val="100000"/>
              </a:lnSpc>
              <a:spcBef>
                <a:spcPts val="0"/>
              </a:spcBef>
            </a:pPr>
            <a:r>
              <a:rPr lang="nl-NL" dirty="0"/>
              <a:t>Doelendashboard</a:t>
            </a:r>
            <a:br>
              <a:rPr lang="nl-NL" dirty="0"/>
            </a:br>
            <a:endParaRPr lang="nl-NL" dirty="0"/>
          </a:p>
          <a:p>
            <a:pPr marL="72000" lvl="0">
              <a:lnSpc>
                <a:spcPct val="100000"/>
              </a:lnSpc>
              <a:spcBef>
                <a:spcPts val="0"/>
              </a:spcBef>
            </a:pPr>
            <a:r>
              <a:rPr lang="nl-NL" dirty="0"/>
              <a:t>Doelgrafieken</a:t>
            </a:r>
          </a:p>
          <a:p>
            <a:pPr marL="72000" lvl="1">
              <a:spcBef>
                <a:spcPts val="600"/>
              </a:spcBef>
            </a:pPr>
            <a:endParaRPr lang="nl-NL" dirty="0"/>
          </a:p>
        </p:txBody>
      </p:sp>
      <p:pic>
        <p:nvPicPr>
          <p:cNvPr id="4" name="Afbeelding 3">
            <a:extLst>
              <a:ext uri="{FF2B5EF4-FFF2-40B4-BE49-F238E27FC236}">
                <a16:creationId xmlns:a16="http://schemas.microsoft.com/office/drawing/2014/main" id="{969BCEC6-C4E4-4F33-854C-F58124872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132" y="4323110"/>
            <a:ext cx="4390105" cy="17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802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F1005-CC70-4FB1-8E93-C82EBB690123}"/>
              </a:ext>
            </a:extLst>
          </p:cNvPr>
          <p:cNvSpPr>
            <a:spLocks noGrp="1"/>
          </p:cNvSpPr>
          <p:nvPr>
            <p:ph type="title"/>
          </p:nvPr>
        </p:nvSpPr>
        <p:spPr/>
        <p:txBody>
          <a:bodyPr>
            <a:normAutofit/>
          </a:bodyPr>
          <a:lstStyle/>
          <a:p>
            <a:r>
              <a:rPr lang="nl-NL" dirty="0"/>
              <a:t>Actiegericht</a:t>
            </a:r>
          </a:p>
        </p:txBody>
      </p:sp>
      <p:sp>
        <p:nvSpPr>
          <p:cNvPr id="10" name="Tijdelijke aanduiding voor tekst 3">
            <a:extLst>
              <a:ext uri="{FF2B5EF4-FFF2-40B4-BE49-F238E27FC236}">
                <a16:creationId xmlns:a16="http://schemas.microsoft.com/office/drawing/2014/main" id="{74963952-CE8C-4CE3-854C-AE822C539C25}"/>
              </a:ext>
            </a:extLst>
          </p:cNvPr>
          <p:cNvSpPr txBox="1">
            <a:spLocks/>
          </p:cNvSpPr>
          <p:nvPr/>
        </p:nvSpPr>
        <p:spPr>
          <a:xfrm>
            <a:off x="442913" y="1700213"/>
            <a:ext cx="4605337" cy="4357687"/>
          </a:xfrm>
          <a:prstGeom prst="rect">
            <a:avLst/>
          </a:prstGeom>
          <a:ln>
            <a:solidFill>
              <a:schemeClr val="accent1"/>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Roboto"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72000"/>
            <a:r>
              <a:rPr lang="nl-NL" dirty="0"/>
              <a:t>Maatregelen-database</a:t>
            </a:r>
          </a:p>
          <a:p>
            <a:pPr marL="72000"/>
            <a:endParaRPr lang="nl-NL" dirty="0"/>
          </a:p>
          <a:p>
            <a:pPr marL="72000"/>
            <a:r>
              <a:rPr lang="nl-NL" dirty="0"/>
              <a:t>Acties bepalen</a:t>
            </a:r>
          </a:p>
          <a:p>
            <a:pPr marL="72000"/>
            <a:r>
              <a:rPr lang="nl-NL" dirty="0"/>
              <a:t>Planning opstellen</a:t>
            </a:r>
            <a:endParaRPr lang="nl-NL" sz="1400" dirty="0"/>
          </a:p>
          <a:p>
            <a:pPr marL="72000"/>
            <a:r>
              <a:rPr lang="nl-NL" dirty="0"/>
              <a:t>Voortgang bijhouden</a:t>
            </a:r>
          </a:p>
          <a:p>
            <a:pPr marL="72000"/>
            <a:r>
              <a:rPr lang="nl-NL" dirty="0"/>
              <a:t>Input voor rapportage</a:t>
            </a:r>
          </a:p>
          <a:p>
            <a:pPr marL="72000" lvl="1">
              <a:spcBef>
                <a:spcPts val="600"/>
              </a:spcBef>
            </a:pPr>
            <a:endParaRPr lang="nl-NL" dirty="0"/>
          </a:p>
        </p:txBody>
      </p:sp>
      <p:sp>
        <p:nvSpPr>
          <p:cNvPr id="4" name="Tijdelijke aanduiding voor inhoud 3">
            <a:extLst>
              <a:ext uri="{FF2B5EF4-FFF2-40B4-BE49-F238E27FC236}">
                <a16:creationId xmlns:a16="http://schemas.microsoft.com/office/drawing/2014/main" id="{43952A42-C330-4024-9017-75420C6142DA}"/>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3505A84B-35B8-4391-A1C4-E98BE5BB5F2B}"/>
              </a:ext>
            </a:extLst>
          </p:cNvPr>
          <p:cNvPicPr>
            <a:picLocks noChangeAspect="1"/>
          </p:cNvPicPr>
          <p:nvPr/>
        </p:nvPicPr>
        <p:blipFill rotWithShape="1">
          <a:blip r:embed="rId3"/>
          <a:srcRect b="8607"/>
          <a:stretch/>
        </p:blipFill>
        <p:spPr>
          <a:xfrm>
            <a:off x="5735637" y="1700213"/>
            <a:ext cx="6013449" cy="4357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3015000"/>
      </p:ext>
    </p:extLst>
  </p:cSld>
  <p:clrMapOvr>
    <a:masterClrMapping/>
  </p:clrMapOvr>
</p:sld>
</file>

<file path=ppt/theme/theme1.xml><?xml version="1.0" encoding="utf-8"?>
<a:theme xmlns:a="http://schemas.openxmlformats.org/drawingml/2006/main" name="STI Powerpoint standaard 2020">
  <a:themeElements>
    <a:clrScheme name="Stimular">
      <a:dk1>
        <a:srgbClr val="33363A"/>
      </a:dk1>
      <a:lt1>
        <a:srgbClr val="FFFFFF"/>
      </a:lt1>
      <a:dk2>
        <a:srgbClr val="44546A"/>
      </a:dk2>
      <a:lt2>
        <a:srgbClr val="E7E6E6"/>
      </a:lt2>
      <a:accent1>
        <a:srgbClr val="284692"/>
      </a:accent1>
      <a:accent2>
        <a:srgbClr val="C80000"/>
      </a:accent2>
      <a:accent3>
        <a:srgbClr val="A5A5A5"/>
      </a:accent3>
      <a:accent4>
        <a:srgbClr val="FFC000"/>
      </a:accent4>
      <a:accent5>
        <a:srgbClr val="5B9BD5"/>
      </a:accent5>
      <a:accent6>
        <a:srgbClr val="61B32B"/>
      </a:accent6>
      <a:hlink>
        <a:srgbClr val="28469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nchorCtr="0">
        <a:normAutofit/>
      </a:bodyPr>
      <a:lstStyle>
        <a:defPPr algn="r">
          <a:defRPr dirty="0" smtClean="0">
            <a:solidFill>
              <a:schemeClr val="bg1"/>
            </a:solidFill>
          </a:defRPr>
        </a:defPPr>
      </a:lstStyle>
    </a:txDef>
  </a:objectDefaults>
  <a:extraClrSchemeLst/>
  <a:extLst>
    <a:ext uri="{05A4C25C-085E-4340-85A3-A5531E510DB2}">
      <thm15:themeFamily xmlns:thm15="http://schemas.microsoft.com/office/thememl/2012/main" name="blank.potx" id="{C710D540-816C-485D-B616-4E2E66FC4EF8}" vid="{2CA95FCF-BF7A-4EB1-8E26-AB866E2FE948}"/>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2871</TotalTime>
  <Words>1611</Words>
  <Application>Microsoft Office PowerPoint</Application>
  <PresentationFormat>Breedbeeld</PresentationFormat>
  <Paragraphs>181</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14</vt:i4>
      </vt:variant>
    </vt:vector>
  </HeadingPairs>
  <TitlesOfParts>
    <vt:vector size="21" baseType="lpstr">
      <vt:lpstr>Bree Serif</vt:lpstr>
      <vt:lpstr>Roboto</vt:lpstr>
      <vt:lpstr>Arial</vt:lpstr>
      <vt:lpstr>Calibri</vt:lpstr>
      <vt:lpstr>Calibri Light</vt:lpstr>
      <vt:lpstr>STI Powerpoint standaard 2020</vt:lpstr>
      <vt:lpstr>Aangepast ontwerp</vt:lpstr>
      <vt:lpstr>De Milieubarometer</vt:lpstr>
      <vt:lpstr>Video</vt:lpstr>
      <vt:lpstr>Wat is de milieubarometer</vt:lpstr>
      <vt:lpstr>Gebruiksvriendelijk</vt:lpstr>
      <vt:lpstr>Visualisatie</vt:lpstr>
      <vt:lpstr>Milieu-impact &amp; co2-uitstoot</vt:lpstr>
      <vt:lpstr>Co2-Footprint</vt:lpstr>
      <vt:lpstr>(MVO) Doelstellingen</vt:lpstr>
      <vt:lpstr>Actiegericht</vt:lpstr>
      <vt:lpstr>Branche specifiek</vt:lpstr>
      <vt:lpstr>Brede toepassing</vt:lpstr>
      <vt:lpstr>Lage kosten</vt:lpstr>
      <vt:lpstr>service</vt:lpstr>
      <vt:lpstr>De Milieubarometer</vt:lpstr>
    </vt:vector>
  </TitlesOfParts>
  <Company>Stichting Stimular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Basispresentatie Milieubarometer</dc:title>
  <dc:subject>Duurzaamheid in beeld Milieubarometer</dc:subject>
  <dc:creator>Marijke Heggers;Froukje Stoffelsma</dc:creator>
  <cp:keywords>gemeentes;aanbieders</cp:keywords>
  <cp:lastModifiedBy>Irene Kraak (Stimular)</cp:lastModifiedBy>
  <cp:revision>112</cp:revision>
  <dcterms:created xsi:type="dcterms:W3CDTF">2021-09-10T08:47:52Z</dcterms:created>
  <dcterms:modified xsi:type="dcterms:W3CDTF">2022-11-21T11:43:08Z</dcterms:modified>
</cp:coreProperties>
</file>